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3"/>
  </p:notesMasterIdLst>
  <p:handoutMasterIdLst>
    <p:handoutMasterId r:id="rId64"/>
  </p:handoutMasterIdLst>
  <p:sldIdLst>
    <p:sldId id="280" r:id="rId2"/>
    <p:sldId id="257" r:id="rId3"/>
    <p:sldId id="258" r:id="rId4"/>
    <p:sldId id="259" r:id="rId5"/>
    <p:sldId id="296" r:id="rId6"/>
    <p:sldId id="281" r:id="rId7"/>
    <p:sldId id="317" r:id="rId8"/>
    <p:sldId id="318" r:id="rId9"/>
    <p:sldId id="260" r:id="rId10"/>
    <p:sldId id="261" r:id="rId11"/>
    <p:sldId id="282" r:id="rId12"/>
    <p:sldId id="262" r:id="rId13"/>
    <p:sldId id="289" r:id="rId14"/>
    <p:sldId id="263" r:id="rId15"/>
    <p:sldId id="290" r:id="rId16"/>
    <p:sldId id="297" r:id="rId17"/>
    <p:sldId id="264" r:id="rId18"/>
    <p:sldId id="265" r:id="rId19"/>
    <p:sldId id="291" r:id="rId20"/>
    <p:sldId id="292" r:id="rId21"/>
    <p:sldId id="319" r:id="rId22"/>
    <p:sldId id="293" r:id="rId23"/>
    <p:sldId id="294" r:id="rId24"/>
    <p:sldId id="266" r:id="rId25"/>
    <p:sldId id="334" r:id="rId26"/>
    <p:sldId id="302" r:id="rId27"/>
    <p:sldId id="303" r:id="rId28"/>
    <p:sldId id="323" r:id="rId29"/>
    <p:sldId id="324" r:id="rId30"/>
    <p:sldId id="325" r:id="rId31"/>
    <p:sldId id="326" r:id="rId32"/>
    <p:sldId id="335" r:id="rId33"/>
    <p:sldId id="298" r:id="rId34"/>
    <p:sldId id="299" r:id="rId35"/>
    <p:sldId id="330" r:id="rId36"/>
    <p:sldId id="331" r:id="rId37"/>
    <p:sldId id="328" r:id="rId38"/>
    <p:sldId id="284" r:id="rId39"/>
    <p:sldId id="312" r:id="rId40"/>
    <p:sldId id="285" r:id="rId41"/>
    <p:sldId id="286" r:id="rId42"/>
    <p:sldId id="313" r:id="rId43"/>
    <p:sldId id="314" r:id="rId44"/>
    <p:sldId id="305" r:id="rId45"/>
    <p:sldId id="301" r:id="rId46"/>
    <p:sldId id="306" r:id="rId47"/>
    <p:sldId id="274" r:id="rId48"/>
    <p:sldId id="307" r:id="rId49"/>
    <p:sldId id="275" r:id="rId50"/>
    <p:sldId id="308" r:id="rId51"/>
    <p:sldId id="315" r:id="rId52"/>
    <p:sldId id="320" r:id="rId53"/>
    <p:sldId id="322" r:id="rId54"/>
    <p:sldId id="309" r:id="rId55"/>
    <p:sldId id="276" r:id="rId56"/>
    <p:sldId id="277" r:id="rId57"/>
    <p:sldId id="310" r:id="rId58"/>
    <p:sldId id="278" r:id="rId59"/>
    <p:sldId id="316" r:id="rId60"/>
    <p:sldId id="279" r:id="rId61"/>
    <p:sldId id="327" r:id="rId62"/>
  </p:sldIdLst>
  <p:sldSz cx="9144000" cy="6858000" type="screen4x3"/>
  <p:notesSz cx="6881813" cy="92964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2561" autoAdjust="0"/>
  </p:normalViewPr>
  <p:slideViewPr>
    <p:cSldViewPr>
      <p:cViewPr varScale="1">
        <p:scale>
          <a:sx n="101" d="100"/>
          <a:sy n="101" d="100"/>
        </p:scale>
        <p:origin x="-2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282" y="606"/>
      </p:cViewPr>
      <p:guideLst>
        <p:guide orient="horz" pos="2928"/>
        <p:guide pos="216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GB"/>
          </a:p>
        </p:txBody>
      </p:sp>
      <p:sp>
        <p:nvSpPr>
          <p:cNvPr id="69635" name="Rectangle 3"/>
          <p:cNvSpPr>
            <a:spLocks noGrp="1" noChangeArrowheads="1"/>
          </p:cNvSpPr>
          <p:nvPr>
            <p:ph type="dt" sz="quarter" idx="1"/>
          </p:nvPr>
        </p:nvSpPr>
        <p:spPr bwMode="auto">
          <a:xfrm>
            <a:off x="389890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GB"/>
          </a:p>
        </p:txBody>
      </p:sp>
      <p:sp>
        <p:nvSpPr>
          <p:cNvPr id="69636"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en-GB"/>
          </a:p>
        </p:txBody>
      </p:sp>
      <p:sp>
        <p:nvSpPr>
          <p:cNvPr id="69637" name="Rectangle 5"/>
          <p:cNvSpPr>
            <a:spLocks noGrp="1" noChangeArrowheads="1"/>
          </p:cNvSpPr>
          <p:nvPr>
            <p:ph type="sldNum" sz="quarter" idx="3"/>
          </p:nvPr>
        </p:nvSpPr>
        <p:spPr bwMode="auto">
          <a:xfrm>
            <a:off x="3898900" y="8831263"/>
            <a:ext cx="29829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1AF3D3C4-2636-44F6-A596-B83F17AAD25F}" type="slidenum">
              <a:rPr lang="en-GB"/>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GB"/>
          </a:p>
        </p:txBody>
      </p:sp>
      <p:sp>
        <p:nvSpPr>
          <p:cNvPr id="55299" name="Rectangle 3"/>
          <p:cNvSpPr>
            <a:spLocks noGrp="1" noChangeArrowheads="1"/>
          </p:cNvSpPr>
          <p:nvPr>
            <p:ph type="dt" idx="1"/>
          </p:nvPr>
        </p:nvSpPr>
        <p:spPr bwMode="auto">
          <a:xfrm>
            <a:off x="389890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GB"/>
          </a:p>
        </p:txBody>
      </p:sp>
      <p:sp>
        <p:nvSpPr>
          <p:cNvPr id="55300" name="Rectangle 4"/>
          <p:cNvSpPr>
            <a:spLocks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917575" y="4414838"/>
            <a:ext cx="5046663"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5302" name="Rectangle 6"/>
          <p:cNvSpPr>
            <a:spLocks noGrp="1" noChangeArrowheads="1"/>
          </p:cNvSpPr>
          <p:nvPr>
            <p:ph type="ftr" sz="quarter" idx="4"/>
          </p:nvPr>
        </p:nvSpPr>
        <p:spPr bwMode="auto">
          <a:xfrm>
            <a:off x="0" y="8831263"/>
            <a:ext cx="29829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en-GB"/>
          </a:p>
        </p:txBody>
      </p:sp>
      <p:sp>
        <p:nvSpPr>
          <p:cNvPr id="55303" name="Rectangle 7"/>
          <p:cNvSpPr>
            <a:spLocks noGrp="1" noChangeArrowheads="1"/>
          </p:cNvSpPr>
          <p:nvPr>
            <p:ph type="sldNum" sz="quarter" idx="5"/>
          </p:nvPr>
        </p:nvSpPr>
        <p:spPr bwMode="auto">
          <a:xfrm>
            <a:off x="3898900" y="8831263"/>
            <a:ext cx="29829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16CD96DD-3E6E-4DFC-8265-5C0499AB82B3}" type="slidenum">
              <a:rPr lang="en-GB"/>
              <a:pPr/>
              <a:t>‹N›</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Lithuania" TargetMode="External"/><Relationship Id="rId3" Type="http://schemas.openxmlformats.org/officeDocument/2006/relationships/hyperlink" Target="http://en.wikipedia.org/wiki/Malta" TargetMode="External"/><Relationship Id="rId7" Type="http://schemas.openxmlformats.org/officeDocument/2006/relationships/hyperlink" Target="http://en.wikipedia.org/wiki/Latvia" TargetMode="External"/><Relationship Id="rId12" Type="http://schemas.openxmlformats.org/officeDocument/2006/relationships/hyperlink" Target="http://en.wikipedia.org/wiki/Hungary"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en.wikipedia.org/wiki/Estonia" TargetMode="External"/><Relationship Id="rId11" Type="http://schemas.openxmlformats.org/officeDocument/2006/relationships/hyperlink" Target="http://en.wikipedia.org/wiki/Slovakia" TargetMode="External"/><Relationship Id="rId5" Type="http://schemas.openxmlformats.org/officeDocument/2006/relationships/hyperlink" Target="http://en.wikipedia.org/wiki/Slovenia" TargetMode="External"/><Relationship Id="rId10" Type="http://schemas.openxmlformats.org/officeDocument/2006/relationships/hyperlink" Target="http://en.wikipedia.org/wiki/Czech_Republic" TargetMode="External"/><Relationship Id="rId4" Type="http://schemas.openxmlformats.org/officeDocument/2006/relationships/hyperlink" Target="http://en.wikipedia.org/wiki/Cyprus" TargetMode="External"/><Relationship Id="rId9" Type="http://schemas.openxmlformats.org/officeDocument/2006/relationships/hyperlink" Target="http://en.wikipedia.org/wiki/Poland"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3E742-DAA3-4277-B8B0-086DE2B2545D}" type="slidenum">
              <a:rPr lang="en-GB"/>
              <a:pPr/>
              <a:t>9</a:t>
            </a:fld>
            <a:endParaRPr lang="en-GB"/>
          </a:p>
        </p:txBody>
      </p:sp>
      <p:sp>
        <p:nvSpPr>
          <p:cNvPr id="104450" name="Rectangle 2"/>
          <p:cNvSpPr>
            <a:spLocks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GB" dirty="0"/>
              <a:t>6 countries joined the treaty of Rome:</a:t>
            </a:r>
          </a:p>
          <a:p>
            <a:endParaRPr lang="en-GB" dirty="0"/>
          </a:p>
          <a:p>
            <a:r>
              <a:rPr lang="en-GB" dirty="0"/>
              <a:t>I, F, G, NL, B and </a:t>
            </a:r>
            <a:r>
              <a:rPr lang="en-GB" dirty="0" err="1"/>
              <a:t>Lux</a:t>
            </a:r>
            <a:r>
              <a:rPr lang="en-GB" dirty="0"/>
              <a:t> 1957</a:t>
            </a:r>
          </a:p>
          <a:p>
            <a:r>
              <a:rPr lang="en-GB" dirty="0"/>
              <a:t>Britain, Ireland, Denmark 1973</a:t>
            </a:r>
          </a:p>
          <a:p>
            <a:r>
              <a:rPr lang="en-GB" dirty="0"/>
              <a:t>Greece 1981</a:t>
            </a:r>
          </a:p>
          <a:p>
            <a:r>
              <a:rPr lang="en-GB" dirty="0"/>
              <a:t>Spain &amp; Portugal 1986</a:t>
            </a:r>
          </a:p>
          <a:p>
            <a:r>
              <a:rPr lang="en-GB" dirty="0"/>
              <a:t>Austria, Sweden and Finland 1993</a:t>
            </a:r>
          </a:p>
          <a:p>
            <a:r>
              <a:rPr lang="en-US" dirty="0">
                <a:hlinkClick r:id="rId3" tooltip="Malta"/>
              </a:rPr>
              <a:t>Malta</a:t>
            </a:r>
            <a:r>
              <a:rPr lang="en-US" dirty="0"/>
              <a:t>, </a:t>
            </a:r>
            <a:r>
              <a:rPr lang="en-US" dirty="0">
                <a:hlinkClick r:id="rId4" tooltip="Cyprus"/>
              </a:rPr>
              <a:t>Cyprus</a:t>
            </a:r>
            <a:r>
              <a:rPr lang="en-US" dirty="0"/>
              <a:t>, </a:t>
            </a:r>
            <a:r>
              <a:rPr lang="en-US" dirty="0">
                <a:hlinkClick r:id="rId5" tooltip="Slovenia"/>
              </a:rPr>
              <a:t>Slovenia</a:t>
            </a:r>
            <a:r>
              <a:rPr lang="en-US" dirty="0"/>
              <a:t>, </a:t>
            </a:r>
            <a:r>
              <a:rPr lang="en-US" dirty="0">
                <a:hlinkClick r:id="rId6" tooltip="Estonia"/>
              </a:rPr>
              <a:t>Estonia</a:t>
            </a:r>
            <a:r>
              <a:rPr lang="en-US" dirty="0"/>
              <a:t>, </a:t>
            </a:r>
            <a:r>
              <a:rPr lang="en-US" dirty="0">
                <a:hlinkClick r:id="rId7" tooltip="Latvia"/>
              </a:rPr>
              <a:t>Latvia</a:t>
            </a:r>
            <a:r>
              <a:rPr lang="en-US" dirty="0"/>
              <a:t>, </a:t>
            </a:r>
            <a:r>
              <a:rPr lang="en-US" dirty="0">
                <a:hlinkClick r:id="rId8" tooltip="Lithuania"/>
              </a:rPr>
              <a:t>Lithuania</a:t>
            </a:r>
            <a:r>
              <a:rPr lang="en-US" dirty="0"/>
              <a:t>, </a:t>
            </a:r>
            <a:r>
              <a:rPr lang="en-US" dirty="0">
                <a:hlinkClick r:id="rId9" tooltip="Poland"/>
              </a:rPr>
              <a:t>Poland</a:t>
            </a:r>
            <a:r>
              <a:rPr lang="en-US" dirty="0"/>
              <a:t>, the </a:t>
            </a:r>
            <a:r>
              <a:rPr lang="en-US" dirty="0">
                <a:hlinkClick r:id="rId10" tooltip="Czech Republic"/>
              </a:rPr>
              <a:t>Czech Republic</a:t>
            </a:r>
            <a:r>
              <a:rPr lang="en-US" dirty="0"/>
              <a:t>, </a:t>
            </a:r>
            <a:r>
              <a:rPr lang="en-US" dirty="0">
                <a:hlinkClick r:id="rId11" tooltip="Slovakia"/>
              </a:rPr>
              <a:t>Slovakia</a:t>
            </a:r>
            <a:r>
              <a:rPr lang="en-US" dirty="0"/>
              <a:t>, and </a:t>
            </a:r>
            <a:r>
              <a:rPr lang="en-US" dirty="0">
                <a:hlinkClick r:id="rId12" tooltip="Hungary"/>
              </a:rPr>
              <a:t>Hungary</a:t>
            </a:r>
            <a:r>
              <a:rPr lang="en-US" dirty="0"/>
              <a:t> 2004</a:t>
            </a:r>
          </a:p>
          <a:p>
            <a:r>
              <a:rPr lang="en-GB" dirty="0"/>
              <a:t>Bulgaria and Romania 2007</a:t>
            </a:r>
          </a:p>
          <a:p>
            <a:endParaRPr lang="en-GB" dirty="0"/>
          </a:p>
          <a:p>
            <a:r>
              <a:rPr lang="en-GB" dirty="0"/>
              <a:t>27 countries</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C49198-9801-494B-9855-F5F1ED18B4AD}" type="slidenum">
              <a:rPr lang="en-GB"/>
              <a:pPr/>
              <a:t>29</a:t>
            </a:fld>
            <a:endParaRPr lang="en-GB"/>
          </a:p>
        </p:txBody>
      </p:sp>
      <p:sp>
        <p:nvSpPr>
          <p:cNvPr id="119810" name="Rectangle 2"/>
          <p:cNvSpPr>
            <a:spLocks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GB" dirty="0"/>
              <a:t>FP5 is composed by FP = 13,700 and </a:t>
            </a:r>
            <a:r>
              <a:rPr lang="en-GB" dirty="0" err="1"/>
              <a:t>Euratom</a:t>
            </a:r>
            <a:r>
              <a:rPr lang="en-GB" dirty="0"/>
              <a:t> = 1,260</a:t>
            </a:r>
          </a:p>
          <a:p>
            <a:r>
              <a:rPr lang="en-GB" dirty="0"/>
              <a:t>FP6 is composed by FP = 16270 and </a:t>
            </a:r>
            <a:r>
              <a:rPr lang="en-GB" dirty="0" err="1"/>
              <a:t>Euratom</a:t>
            </a:r>
            <a:r>
              <a:rPr lang="en-GB" dirty="0"/>
              <a:t> = 1,230</a:t>
            </a:r>
          </a:p>
          <a:p>
            <a:endParaRPr lang="en-GB" dirty="0"/>
          </a:p>
          <a:p>
            <a:r>
              <a:rPr lang="en-GB" dirty="0"/>
              <a:t>FPVII the request of the commission was higher than what was at the end agreed (about 73/67000). This request was due to the need of enlargement, importance of research and the move to 7 years framework (40% increase in real term)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4BEEDE-FDF5-4C96-8F0D-44ACCC9B0726}" type="slidenum">
              <a:rPr lang="en-GB"/>
              <a:pPr/>
              <a:t>35</a:t>
            </a:fld>
            <a:endParaRPr lang="en-GB"/>
          </a:p>
        </p:txBody>
      </p:sp>
      <p:sp>
        <p:nvSpPr>
          <p:cNvPr id="129026" name="Rectangle 2"/>
          <p:cNvSpPr>
            <a:spLocks noChangeArrowheads="1" noTextEdit="1"/>
          </p:cNvSpPr>
          <p:nvPr>
            <p:ph type="sldImg"/>
          </p:nvPr>
        </p:nvSpPr>
        <p:spPr>
          <a:xfrm>
            <a:off x="1116013" y="696913"/>
            <a:ext cx="4648200" cy="3486150"/>
          </a:xfrm>
          <a:ln/>
        </p:spPr>
      </p:sp>
      <p:sp>
        <p:nvSpPr>
          <p:cNvPr id="129027" name="Rectangle 3"/>
          <p:cNvSpPr>
            <a:spLocks noGrp="1" noChangeArrowheads="1"/>
          </p:cNvSpPr>
          <p:nvPr>
            <p:ph type="body" idx="1"/>
          </p:nvPr>
        </p:nvSpPr>
        <p:spPr>
          <a:xfrm>
            <a:off x="917575" y="4416425"/>
            <a:ext cx="5046663" cy="4183063"/>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440CD9-FDBA-4D21-9E67-787FDC0C7FFA}" type="slidenum">
              <a:rPr lang="en-GB"/>
              <a:pPr/>
              <a:t>36</a:t>
            </a:fld>
            <a:endParaRPr lang="en-GB"/>
          </a:p>
        </p:txBody>
      </p:sp>
      <p:sp>
        <p:nvSpPr>
          <p:cNvPr id="131074" name="Rectangle 2"/>
          <p:cNvSpPr>
            <a:spLocks noChangeArrowheads="1" noTextEdit="1"/>
          </p:cNvSpPr>
          <p:nvPr>
            <p:ph type="sldImg"/>
          </p:nvPr>
        </p:nvSpPr>
        <p:spPr>
          <a:xfrm>
            <a:off x="1116013" y="696913"/>
            <a:ext cx="4648200" cy="3486150"/>
          </a:xfrm>
          <a:ln/>
        </p:spPr>
      </p:sp>
      <p:sp>
        <p:nvSpPr>
          <p:cNvPr id="131075" name="Rectangle 3"/>
          <p:cNvSpPr>
            <a:spLocks noGrp="1" noChangeArrowheads="1"/>
          </p:cNvSpPr>
          <p:nvPr>
            <p:ph type="body" idx="1"/>
          </p:nvPr>
        </p:nvSpPr>
        <p:spPr>
          <a:xfrm>
            <a:off x="917575" y="4416425"/>
            <a:ext cx="5046663" cy="4183063"/>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2706" name="Group 2"/>
          <p:cNvGrpSpPr>
            <a:grpSpLocks/>
          </p:cNvGrpSpPr>
          <p:nvPr/>
        </p:nvGrpSpPr>
        <p:grpSpPr bwMode="auto">
          <a:xfrm>
            <a:off x="0" y="0"/>
            <a:ext cx="5867400" cy="6858000"/>
            <a:chOff x="0" y="0"/>
            <a:chExt cx="3696" cy="4320"/>
          </a:xfrm>
        </p:grpSpPr>
        <p:sp>
          <p:nvSpPr>
            <p:cNvPr id="7270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7270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72709" name="Group 5"/>
          <p:cNvGrpSpPr>
            <a:grpSpLocks/>
          </p:cNvGrpSpPr>
          <p:nvPr/>
        </p:nvGrpSpPr>
        <p:grpSpPr bwMode="auto">
          <a:xfrm>
            <a:off x="3632200" y="4889500"/>
            <a:ext cx="4876800" cy="319088"/>
            <a:chOff x="2288" y="3080"/>
            <a:chExt cx="3072" cy="201"/>
          </a:xfrm>
        </p:grpSpPr>
        <p:sp>
          <p:nvSpPr>
            <p:cNvPr id="7271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it-IT"/>
            </a:p>
          </p:txBody>
        </p:sp>
        <p:sp>
          <p:nvSpPr>
            <p:cNvPr id="7271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it-IT"/>
            </a:p>
          </p:txBody>
        </p:sp>
      </p:grpSp>
      <p:sp>
        <p:nvSpPr>
          <p:cNvPr id="7271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271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72714" name="Rectangle 10"/>
          <p:cNvSpPr>
            <a:spLocks noGrp="1" noChangeArrowheads="1"/>
          </p:cNvSpPr>
          <p:nvPr>
            <p:ph type="ftr" sz="quarter" idx="3"/>
          </p:nvPr>
        </p:nvSpPr>
        <p:spPr/>
        <p:txBody>
          <a:bodyPr/>
          <a:lstStyle>
            <a:lvl1pPr algn="r">
              <a:defRPr/>
            </a:lvl1pPr>
          </a:lstStyle>
          <a:p>
            <a:endParaRPr lang="en-US"/>
          </a:p>
        </p:txBody>
      </p:sp>
      <p:sp>
        <p:nvSpPr>
          <p:cNvPr id="72715" name="Rectangle 11"/>
          <p:cNvSpPr>
            <a:spLocks noGrp="1" noChangeArrowheads="1"/>
          </p:cNvSpPr>
          <p:nvPr>
            <p:ph type="sldNum" sz="quarter" idx="4"/>
          </p:nvPr>
        </p:nvSpPr>
        <p:spPr>
          <a:xfrm>
            <a:off x="76200" y="6248400"/>
            <a:ext cx="587375" cy="488950"/>
          </a:xfrm>
        </p:spPr>
        <p:txBody>
          <a:bodyPr anchorCtr="0"/>
          <a:lstStyle>
            <a:lvl1pPr>
              <a:defRPr/>
            </a:lvl1pPr>
          </a:lstStyle>
          <a:p>
            <a:fld id="{C6094939-A3CF-4E0B-834D-121053E5E4EC}" type="slidenum">
              <a:rPr lang="en-US"/>
              <a:pPr/>
              <a:t>‹N›</a:t>
            </a:fld>
            <a:endParaRPr lang="en-US"/>
          </a:p>
        </p:txBody>
      </p:sp>
      <p:sp>
        <p:nvSpPr>
          <p:cNvPr id="7271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B76DCE1A-63FB-463C-B989-FAF11ECEA866}"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05600" y="762000"/>
            <a:ext cx="1981200" cy="53244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62000" y="762000"/>
            <a:ext cx="5791200" cy="53244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25C7A12F-AEA5-4211-843D-E5AEA715AA0A}"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7FA79A44-DAF4-4DEF-953A-566B71BB7649}"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08A78459-8ECF-4929-A69B-214897F4671C}"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3BABC976-1421-4831-B7FA-2F44DE4E9E56}"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n-US"/>
          </a:p>
        </p:txBody>
      </p:sp>
      <p:sp>
        <p:nvSpPr>
          <p:cNvPr id="8" name="Segnaposto piè di pagina 7"/>
          <p:cNvSpPr>
            <a:spLocks noGrp="1"/>
          </p:cNvSpPr>
          <p:nvPr>
            <p:ph type="ftr" sz="quarter" idx="11"/>
          </p:nvPr>
        </p:nvSpPr>
        <p:spPr/>
        <p:txBody>
          <a:bodyPr/>
          <a:lstStyle>
            <a:lvl1pPr>
              <a:defRPr/>
            </a:lvl1pPr>
          </a:lstStyle>
          <a:p>
            <a:endParaRPr lang="en-US"/>
          </a:p>
        </p:txBody>
      </p:sp>
      <p:sp>
        <p:nvSpPr>
          <p:cNvPr id="9" name="Segnaposto numero diapositiva 8"/>
          <p:cNvSpPr>
            <a:spLocks noGrp="1"/>
          </p:cNvSpPr>
          <p:nvPr>
            <p:ph type="sldNum" sz="quarter" idx="12"/>
          </p:nvPr>
        </p:nvSpPr>
        <p:spPr/>
        <p:txBody>
          <a:bodyPr/>
          <a:lstStyle>
            <a:lvl1pPr>
              <a:defRPr/>
            </a:lvl1pPr>
          </a:lstStyle>
          <a:p>
            <a:fld id="{01A405C6-DCA7-4CFF-BA30-CD061004371D}"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n-US"/>
          </a:p>
        </p:txBody>
      </p:sp>
      <p:sp>
        <p:nvSpPr>
          <p:cNvPr id="4" name="Segnaposto piè di pagina 3"/>
          <p:cNvSpPr>
            <a:spLocks noGrp="1"/>
          </p:cNvSpPr>
          <p:nvPr>
            <p:ph type="ftr" sz="quarter" idx="11"/>
          </p:nvPr>
        </p:nvSpPr>
        <p:spPr/>
        <p:txBody>
          <a:bodyPr/>
          <a:lstStyle>
            <a:lvl1pPr>
              <a:defRPr/>
            </a:lvl1pPr>
          </a:lstStyle>
          <a:p>
            <a:endParaRPr lang="en-US"/>
          </a:p>
        </p:txBody>
      </p:sp>
      <p:sp>
        <p:nvSpPr>
          <p:cNvPr id="5" name="Segnaposto numero diapositiva 4"/>
          <p:cNvSpPr>
            <a:spLocks noGrp="1"/>
          </p:cNvSpPr>
          <p:nvPr>
            <p:ph type="sldNum" sz="quarter" idx="12"/>
          </p:nvPr>
        </p:nvSpPr>
        <p:spPr/>
        <p:txBody>
          <a:bodyPr/>
          <a:lstStyle>
            <a:lvl1pPr>
              <a:defRPr/>
            </a:lvl1pPr>
          </a:lstStyle>
          <a:p>
            <a:fld id="{BBF99404-A5CC-4738-94BC-53E8FFA4C61F}"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n-US"/>
          </a:p>
        </p:txBody>
      </p:sp>
      <p:sp>
        <p:nvSpPr>
          <p:cNvPr id="3" name="Segnaposto piè di pagina 2"/>
          <p:cNvSpPr>
            <a:spLocks noGrp="1"/>
          </p:cNvSpPr>
          <p:nvPr>
            <p:ph type="ftr" sz="quarter" idx="11"/>
          </p:nvPr>
        </p:nvSpPr>
        <p:spPr/>
        <p:txBody>
          <a:bodyPr/>
          <a:lstStyle>
            <a:lvl1pPr>
              <a:defRPr/>
            </a:lvl1pPr>
          </a:lstStyle>
          <a:p>
            <a:endParaRPr lang="en-US"/>
          </a:p>
        </p:txBody>
      </p:sp>
      <p:sp>
        <p:nvSpPr>
          <p:cNvPr id="4" name="Segnaposto numero diapositiva 3"/>
          <p:cNvSpPr>
            <a:spLocks noGrp="1"/>
          </p:cNvSpPr>
          <p:nvPr>
            <p:ph type="sldNum" sz="quarter" idx="12"/>
          </p:nvPr>
        </p:nvSpPr>
        <p:spPr/>
        <p:txBody>
          <a:bodyPr/>
          <a:lstStyle>
            <a:lvl1pPr>
              <a:defRPr/>
            </a:lvl1pPr>
          </a:lstStyle>
          <a:p>
            <a:fld id="{D52A00E3-60BC-4582-90B6-0F40D67D00CD}"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3D16DB73-BE70-4660-A7F8-EE986277C95B}"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9E39721D-F3C3-4845-8C36-4805F54A9F52}"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682" name="Group 2"/>
          <p:cNvGrpSpPr>
            <a:grpSpLocks/>
          </p:cNvGrpSpPr>
          <p:nvPr/>
        </p:nvGrpSpPr>
        <p:grpSpPr bwMode="auto">
          <a:xfrm>
            <a:off x="0" y="0"/>
            <a:ext cx="7620000" cy="6858000"/>
            <a:chOff x="0" y="0"/>
            <a:chExt cx="4800" cy="4320"/>
          </a:xfrm>
        </p:grpSpPr>
        <p:grpSp>
          <p:nvGrpSpPr>
            <p:cNvPr id="71683" name="Group 3"/>
            <p:cNvGrpSpPr>
              <a:grpSpLocks/>
            </p:cNvGrpSpPr>
            <p:nvPr userDrawn="1"/>
          </p:nvGrpSpPr>
          <p:grpSpPr bwMode="auto">
            <a:xfrm>
              <a:off x="0" y="0"/>
              <a:ext cx="2016" cy="4320"/>
              <a:chOff x="0" y="0"/>
              <a:chExt cx="2016" cy="4320"/>
            </a:xfrm>
          </p:grpSpPr>
          <p:sp>
            <p:nvSpPr>
              <p:cNvPr id="7168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it-IT"/>
              </a:p>
            </p:txBody>
          </p:sp>
          <p:sp>
            <p:nvSpPr>
              <p:cNvPr id="7168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it-IT"/>
              </a:p>
            </p:txBody>
          </p:sp>
        </p:grpSp>
        <p:grpSp>
          <p:nvGrpSpPr>
            <p:cNvPr id="71686" name="Group 6"/>
            <p:cNvGrpSpPr>
              <a:grpSpLocks/>
            </p:cNvGrpSpPr>
            <p:nvPr/>
          </p:nvGrpSpPr>
          <p:grpSpPr bwMode="auto">
            <a:xfrm>
              <a:off x="144" y="1248"/>
              <a:ext cx="4656" cy="201"/>
              <a:chOff x="144" y="1248"/>
              <a:chExt cx="4656" cy="201"/>
            </a:xfrm>
          </p:grpSpPr>
          <p:sp>
            <p:nvSpPr>
              <p:cNvPr id="7168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it-IT"/>
              </a:p>
            </p:txBody>
          </p:sp>
          <p:sp>
            <p:nvSpPr>
              <p:cNvPr id="7168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it-IT"/>
              </a:p>
            </p:txBody>
          </p:sp>
        </p:grpSp>
      </p:grpSp>
      <p:sp>
        <p:nvSpPr>
          <p:cNvPr id="7168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69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9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7169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7169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AE13B139-5D81-4AE2-843E-2691702FAC05}"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mbl.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Documento_di_Microsoft_Office_Word_97_-_2003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Documento_di_Microsoft_Office_Word_97_-_2003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Documento_di_Microsoft_Office_Word_97_-_20033.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Documento_di_Microsoft_Office_Word_97_-_20034.doc"/><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4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ctrTitle"/>
          </p:nvPr>
        </p:nvSpPr>
        <p:spPr>
          <a:xfrm>
            <a:off x="971550" y="1412875"/>
            <a:ext cx="7239000" cy="1371600"/>
          </a:xfrm>
        </p:spPr>
        <p:txBody>
          <a:bodyPr/>
          <a:lstStyle/>
          <a:p>
            <a:r>
              <a:rPr lang="en-GB" i="1"/>
              <a:t>The EU Framework Programmes - Development and Achievements</a:t>
            </a:r>
            <a:br>
              <a:rPr lang="en-GB" i="1"/>
            </a:br>
            <a:endParaRPr lang="en-GB" i="1"/>
          </a:p>
        </p:txBody>
      </p:sp>
      <p:sp>
        <p:nvSpPr>
          <p:cNvPr id="7" name="Sottotitolo 6"/>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GB"/>
              <a:t>History (continued)</a:t>
            </a:r>
          </a:p>
        </p:txBody>
      </p:sp>
      <p:sp>
        <p:nvSpPr>
          <p:cNvPr id="12291" name="Rectangle 3"/>
          <p:cNvSpPr>
            <a:spLocks noGrp="1" noChangeArrowheads="1"/>
          </p:cNvSpPr>
          <p:nvPr>
            <p:ph type="body" idx="1"/>
          </p:nvPr>
        </p:nvSpPr>
        <p:spPr>
          <a:xfrm>
            <a:off x="762000" y="2349500"/>
            <a:ext cx="8382000" cy="4508500"/>
          </a:xfrm>
        </p:spPr>
        <p:txBody>
          <a:bodyPr/>
          <a:lstStyle/>
          <a:p>
            <a:r>
              <a:rPr lang="en-GB" i="1" dirty="0"/>
              <a:t>1960s</a:t>
            </a:r>
          </a:p>
          <a:p>
            <a:pPr lvl="1"/>
            <a:r>
              <a:rPr lang="en-GB" dirty="0"/>
              <a:t>Establishment of other Joint Research Centres and programmes – driven by commitments under </a:t>
            </a:r>
            <a:r>
              <a:rPr lang="en-GB" dirty="0" err="1"/>
              <a:t>Euratom</a:t>
            </a:r>
            <a:r>
              <a:rPr lang="en-GB" dirty="0"/>
              <a:t> and ECSC not EEC</a:t>
            </a:r>
          </a:p>
          <a:p>
            <a:pPr lvl="1"/>
            <a:r>
              <a:rPr lang="en-GB" dirty="0"/>
              <a:t>COST (Co-operation in S&amp;T -</a:t>
            </a:r>
            <a:r>
              <a:rPr lang="en-GB" dirty="0" smtClean="0"/>
              <a:t>1971 official </a:t>
            </a:r>
            <a:r>
              <a:rPr lang="en-GB" dirty="0"/>
              <a:t>start) Initiative – an intergovernmental programme involving non-EEC as well as EEC countries</a:t>
            </a:r>
          </a:p>
          <a:p>
            <a:pPr lvl="1"/>
            <a:r>
              <a:rPr lang="en-GB" dirty="0"/>
              <a:t>inter-governmental initiatives: CERN (1956), European Molecular Biology Laboratory (EMBL - opened in 1974 </a:t>
            </a:r>
            <a:r>
              <a:rPr lang="en-GB" dirty="0">
                <a:hlinkClick r:id="rId2"/>
              </a:rPr>
              <a:t>http://www.embl.org/</a:t>
            </a:r>
            <a:r>
              <a:rPr lang="en-GB" dirty="0"/>
              <a:t>) </a:t>
            </a:r>
          </a:p>
          <a:p>
            <a:pPr lvl="1"/>
            <a:r>
              <a:rPr lang="en-GB" dirty="0"/>
              <a:t>European Space Agency (ESA), Airbus, </a:t>
            </a:r>
            <a:r>
              <a:rPr lang="en-GB" dirty="0" err="1"/>
              <a:t>Ariane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r>
              <a:rPr lang="en-GB"/>
              <a:t>History (continued)</a:t>
            </a:r>
            <a:r>
              <a:rPr lang="en-GB" b="0" i="1"/>
              <a:t> </a:t>
            </a:r>
          </a:p>
        </p:txBody>
      </p:sp>
      <p:sp>
        <p:nvSpPr>
          <p:cNvPr id="53251" name="Rectangle 3"/>
          <p:cNvSpPr>
            <a:spLocks noGrp="1" noChangeArrowheads="1"/>
          </p:cNvSpPr>
          <p:nvPr>
            <p:ph type="body" idx="1"/>
          </p:nvPr>
        </p:nvSpPr>
        <p:spPr/>
        <p:txBody>
          <a:bodyPr/>
          <a:lstStyle/>
          <a:p>
            <a:r>
              <a:rPr lang="en-GB" i="1" dirty="0"/>
              <a:t>1970s</a:t>
            </a:r>
          </a:p>
          <a:p>
            <a:pPr lvl="1"/>
            <a:r>
              <a:rPr lang="en-GB" dirty="0"/>
              <a:t>1973 </a:t>
            </a:r>
            <a:r>
              <a:rPr lang="en-GB" dirty="0" err="1"/>
              <a:t>Dahrendorf</a:t>
            </a:r>
            <a:r>
              <a:rPr lang="en-GB" dirty="0"/>
              <a:t> (R&amp;D commissioner) </a:t>
            </a:r>
          </a:p>
          <a:p>
            <a:pPr lvl="2"/>
            <a:r>
              <a:rPr lang="en-GB" dirty="0"/>
              <a:t>wanted to focus on (</a:t>
            </a:r>
            <a:r>
              <a:rPr lang="en-GB" dirty="0" err="1"/>
              <a:t>i</a:t>
            </a:r>
            <a:r>
              <a:rPr lang="en-GB" dirty="0"/>
              <a:t>) improving quality of life, and (ii) regenerating European industry</a:t>
            </a:r>
          </a:p>
          <a:p>
            <a:pPr lvl="2"/>
            <a:r>
              <a:rPr lang="en-GB" dirty="0"/>
              <a:t>saw main mechanisms as cooperation between Member States, increased mobility of researchers, networks of professionals, and joint provision of very large facilities [e.g. neutron science at ILL (Grenoble, F) http://www.ill.fr/index_ill.html]</a:t>
            </a:r>
          </a:p>
          <a:p>
            <a:pPr lvl="1"/>
            <a:r>
              <a:rPr lang="en-GB" dirty="0"/>
              <a:t>European computer firms suggested joint European programme on data processing, but set back by collapse of the consortium </a:t>
            </a:r>
            <a:r>
              <a:rPr lang="en-GB" dirty="0" err="1"/>
              <a:t>Unidata</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n-GB"/>
              <a:t>History (continued)</a:t>
            </a:r>
          </a:p>
        </p:txBody>
      </p:sp>
      <p:sp>
        <p:nvSpPr>
          <p:cNvPr id="14339" name="Rectangle 3"/>
          <p:cNvSpPr>
            <a:spLocks noGrp="1" noChangeArrowheads="1"/>
          </p:cNvSpPr>
          <p:nvPr>
            <p:ph type="body" idx="1"/>
          </p:nvPr>
        </p:nvSpPr>
        <p:spPr>
          <a:xfrm>
            <a:off x="762000" y="2349500"/>
            <a:ext cx="8382000" cy="4876800"/>
          </a:xfrm>
        </p:spPr>
        <p:txBody>
          <a:bodyPr/>
          <a:lstStyle/>
          <a:p>
            <a:pPr>
              <a:lnSpc>
                <a:spcPct val="90000"/>
              </a:lnSpc>
            </a:pPr>
            <a:r>
              <a:rPr lang="en-GB" sz="2400" b="1" i="1" dirty="0"/>
              <a:t>1977-85 </a:t>
            </a:r>
            <a:r>
              <a:rPr lang="en-GB" sz="2400" b="1" i="1" dirty="0" err="1"/>
              <a:t>Davignon</a:t>
            </a:r>
            <a:r>
              <a:rPr lang="en-GB" sz="2400" b="1" i="1" dirty="0"/>
              <a:t> – Commissioner for Industry</a:t>
            </a:r>
          </a:p>
          <a:p>
            <a:pPr lvl="1">
              <a:spcBef>
                <a:spcPct val="10000"/>
              </a:spcBef>
            </a:pPr>
            <a:r>
              <a:rPr lang="en-GB" sz="2000" dirty="0"/>
              <a:t>Need for co-operation among countries in weak traditional industries (oil, car, steel)</a:t>
            </a:r>
          </a:p>
          <a:p>
            <a:pPr>
              <a:spcBef>
                <a:spcPct val="40000"/>
              </a:spcBef>
            </a:pPr>
            <a:r>
              <a:rPr lang="en-GB" sz="2400" b="1" i="1" dirty="0"/>
              <a:t>1980 </a:t>
            </a:r>
            <a:r>
              <a:rPr lang="en-GB" sz="2400" b="1" i="1" dirty="0" err="1"/>
              <a:t>Davignon’s</a:t>
            </a:r>
            <a:r>
              <a:rPr lang="en-GB" sz="2400" b="1" i="1" dirty="0"/>
              <a:t> Roundtable (the big 12)</a:t>
            </a:r>
          </a:p>
          <a:p>
            <a:pPr lvl="1">
              <a:spcBef>
                <a:spcPct val="10000"/>
              </a:spcBef>
            </a:pPr>
            <a:r>
              <a:rPr lang="en-GB" sz="2000" dirty="0"/>
              <a:t>Economic success of US and Japan (MITI role of co-ordination in R&amp;D)</a:t>
            </a:r>
          </a:p>
          <a:p>
            <a:pPr lvl="1">
              <a:spcBef>
                <a:spcPct val="10000"/>
              </a:spcBef>
            </a:pPr>
            <a:r>
              <a:rPr lang="en-GB" sz="2000" dirty="0"/>
              <a:t>Europe’s MNEs in electronics</a:t>
            </a:r>
          </a:p>
          <a:p>
            <a:pPr>
              <a:lnSpc>
                <a:spcPct val="80000"/>
              </a:lnSpc>
              <a:spcBef>
                <a:spcPct val="40000"/>
              </a:spcBef>
            </a:pPr>
            <a:r>
              <a:rPr lang="en-GB" sz="2400" b="1" i="1" dirty="0"/>
              <a:t>1981-85- </a:t>
            </a:r>
            <a:r>
              <a:rPr lang="en-GB" sz="2400" b="1" i="1" dirty="0" err="1"/>
              <a:t>Davignon</a:t>
            </a:r>
            <a:r>
              <a:rPr lang="en-GB" sz="2400" b="1" i="1" dirty="0"/>
              <a:t> – Commissioner for both Industry and Research</a:t>
            </a:r>
            <a:r>
              <a:rPr lang="en-GB" b="1" i="1" dirty="0"/>
              <a:t> </a:t>
            </a:r>
          </a:p>
          <a:p>
            <a:pPr lvl="1">
              <a:spcBef>
                <a:spcPct val="0"/>
              </a:spcBef>
            </a:pPr>
            <a:r>
              <a:rPr lang="en-GB" sz="2000" dirty="0"/>
              <a:t>Competitive pressures from US and Japan – renewed fears of a ‘technology gap’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a:lnSpc>
                <a:spcPct val="80000"/>
              </a:lnSpc>
            </a:pPr>
            <a:r>
              <a:rPr lang="en-GB"/>
              <a:t>History (continued)</a:t>
            </a:r>
            <a:r>
              <a:rPr lang="en-GB" sz="3200" b="0" i="1"/>
              <a:t> </a:t>
            </a:r>
          </a:p>
        </p:txBody>
      </p:sp>
      <p:sp>
        <p:nvSpPr>
          <p:cNvPr id="63491" name="Rectangle 3"/>
          <p:cNvSpPr>
            <a:spLocks noGrp="1" noChangeArrowheads="1"/>
          </p:cNvSpPr>
          <p:nvPr>
            <p:ph type="body" idx="1"/>
          </p:nvPr>
        </p:nvSpPr>
        <p:spPr>
          <a:xfrm>
            <a:off x="838200" y="2420938"/>
            <a:ext cx="7693025" cy="3665537"/>
          </a:xfrm>
        </p:spPr>
        <p:txBody>
          <a:bodyPr/>
          <a:lstStyle/>
          <a:p>
            <a:pPr>
              <a:lnSpc>
                <a:spcPct val="90000"/>
              </a:lnSpc>
            </a:pPr>
            <a:r>
              <a:rPr lang="en-GB" sz="2400" b="1" i="1" dirty="0"/>
              <a:t>1983 ESPRIT programme (European Strategic Programme for Research and Development in Information Technology)</a:t>
            </a:r>
          </a:p>
          <a:p>
            <a:pPr lvl="1">
              <a:spcBef>
                <a:spcPct val="10000"/>
              </a:spcBef>
            </a:pPr>
            <a:r>
              <a:rPr lang="en-GB" sz="2000" dirty="0"/>
              <a:t>Influenced by Japanese VLSI programme of 1970s</a:t>
            </a:r>
          </a:p>
          <a:p>
            <a:pPr lvl="1">
              <a:spcBef>
                <a:spcPct val="10000"/>
              </a:spcBef>
            </a:pPr>
            <a:r>
              <a:rPr lang="en-GB" sz="2000" dirty="0"/>
              <a:t>Brought together Europe’s 12 largest electronics firms – encouraged them to set strategic targets and to develop collaborative programme (half cost met by Community)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en-GB"/>
              <a:t>ESPRIT</a:t>
            </a:r>
          </a:p>
        </p:txBody>
      </p:sp>
      <p:sp>
        <p:nvSpPr>
          <p:cNvPr id="16387" name="Rectangle 3"/>
          <p:cNvSpPr>
            <a:spLocks noGrp="1" noChangeArrowheads="1"/>
          </p:cNvSpPr>
          <p:nvPr>
            <p:ph type="body" idx="1"/>
          </p:nvPr>
        </p:nvSpPr>
        <p:spPr>
          <a:xfrm>
            <a:off x="684213" y="2349500"/>
            <a:ext cx="8181975" cy="5334000"/>
          </a:xfrm>
        </p:spPr>
        <p:txBody>
          <a:bodyPr/>
          <a:lstStyle/>
          <a:p>
            <a:pPr lvl="1">
              <a:lnSpc>
                <a:spcPct val="85000"/>
              </a:lnSpc>
              <a:spcBef>
                <a:spcPct val="25000"/>
              </a:spcBef>
            </a:pPr>
            <a:r>
              <a:rPr lang="en-GB" dirty="0"/>
              <a:t>Demand-led, ‘bottom-up’ – research agenda set by industry after wide consultation</a:t>
            </a:r>
          </a:p>
          <a:p>
            <a:pPr lvl="1">
              <a:lnSpc>
                <a:spcPct val="85000"/>
              </a:lnSpc>
              <a:spcBef>
                <a:spcPct val="25000"/>
              </a:spcBef>
            </a:pPr>
            <a:r>
              <a:rPr lang="en-GB" dirty="0"/>
              <a:t>International collaboration – funds only provided if international collaboration (at least two institutions in two EU countries)</a:t>
            </a:r>
          </a:p>
          <a:p>
            <a:pPr lvl="1">
              <a:lnSpc>
                <a:spcPct val="85000"/>
              </a:lnSpc>
              <a:spcBef>
                <a:spcPct val="25000"/>
              </a:spcBef>
            </a:pPr>
            <a:r>
              <a:rPr lang="en-GB" dirty="0"/>
              <a:t>University-industry links – helped to attract funding</a:t>
            </a:r>
          </a:p>
          <a:p>
            <a:pPr lvl="1">
              <a:lnSpc>
                <a:spcPct val="85000"/>
              </a:lnSpc>
              <a:spcBef>
                <a:spcPct val="25000"/>
              </a:spcBef>
            </a:pPr>
            <a:r>
              <a:rPr lang="en-GB" dirty="0"/>
              <a:t>Pre-competitive research – collaboration tended to push research upstream to strategic research – i.e. not ‘near market’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r>
              <a:rPr lang="en-GB"/>
              <a:t>ESPRIT </a:t>
            </a:r>
            <a:endParaRPr lang="en-US"/>
          </a:p>
        </p:txBody>
      </p:sp>
      <p:sp>
        <p:nvSpPr>
          <p:cNvPr id="74755" name="Rectangle 3"/>
          <p:cNvSpPr>
            <a:spLocks noGrp="1" noChangeArrowheads="1"/>
          </p:cNvSpPr>
          <p:nvPr>
            <p:ph type="body" idx="1"/>
          </p:nvPr>
        </p:nvSpPr>
        <p:spPr/>
        <p:txBody>
          <a:bodyPr/>
          <a:lstStyle/>
          <a:p>
            <a:pPr lvl="1">
              <a:lnSpc>
                <a:spcPct val="85000"/>
              </a:lnSpc>
              <a:spcBef>
                <a:spcPct val="25000"/>
              </a:spcBef>
            </a:pPr>
            <a:r>
              <a:rPr lang="en-GB"/>
              <a:t>Trans-disciplinary - project oriented, encouraging cross-departmental participation</a:t>
            </a:r>
          </a:p>
          <a:p>
            <a:pPr lvl="1">
              <a:lnSpc>
                <a:spcPct val="85000"/>
              </a:lnSpc>
              <a:spcBef>
                <a:spcPct val="25000"/>
              </a:spcBef>
            </a:pPr>
            <a:r>
              <a:rPr lang="en-GB"/>
              <a:t>Shared costs – Community met up to 50% of industrial research costs and 100% of academic costs</a:t>
            </a:r>
          </a:p>
          <a:p>
            <a:pPr lvl="1">
              <a:lnSpc>
                <a:spcPct val="85000"/>
              </a:lnSpc>
              <a:spcBef>
                <a:spcPct val="25000"/>
              </a:spcBef>
            </a:pPr>
            <a:r>
              <a:rPr lang="en-GB"/>
              <a:t>Selection on ‘excellence’ – via peer review</a:t>
            </a:r>
          </a:p>
          <a:p>
            <a:pPr lvl="1">
              <a:lnSpc>
                <a:spcPct val="85000"/>
              </a:lnSpc>
              <a:spcBef>
                <a:spcPct val="25000"/>
              </a:spcBef>
            </a:pPr>
            <a:r>
              <a:rPr lang="en-GB"/>
              <a:t>Cohesion – increasing emphasis on including firms and research institutes from less favoured regions</a:t>
            </a:r>
          </a:p>
          <a:p>
            <a:endParaRPr 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AutoShape 4"/>
          <p:cNvSpPr>
            <a:spLocks noGrp="1" noChangeArrowheads="1"/>
          </p:cNvSpPr>
          <p:nvPr>
            <p:ph type="ctrTitle"/>
          </p:nvPr>
        </p:nvSpPr>
        <p:spPr/>
        <p:txBody>
          <a:bodyPr/>
          <a:lstStyle/>
          <a:p>
            <a:r>
              <a:rPr lang="en-GB"/>
              <a:t>EU Framework Programmes 1-6</a:t>
            </a:r>
            <a:endParaRPr lang="en-US"/>
          </a:p>
        </p:txBody>
      </p:sp>
      <p:sp>
        <p:nvSpPr>
          <p:cNvPr id="82949"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en-GB"/>
              <a:t>Other EC R&amp;D programmes</a:t>
            </a:r>
          </a:p>
        </p:txBody>
      </p:sp>
      <p:sp>
        <p:nvSpPr>
          <p:cNvPr id="18435" name="Rectangle 3"/>
          <p:cNvSpPr>
            <a:spLocks noGrp="1" noChangeArrowheads="1"/>
          </p:cNvSpPr>
          <p:nvPr>
            <p:ph type="body" idx="1"/>
          </p:nvPr>
        </p:nvSpPr>
        <p:spPr/>
        <p:txBody>
          <a:bodyPr/>
          <a:lstStyle/>
          <a:p>
            <a:pPr lvl="1">
              <a:lnSpc>
                <a:spcPct val="90000"/>
              </a:lnSpc>
            </a:pPr>
            <a:r>
              <a:rPr lang="en-GB" sz="2000"/>
              <a:t>RACE – R&amp;D in Advanced Communication Technologies for System Europe</a:t>
            </a:r>
          </a:p>
          <a:p>
            <a:pPr lvl="1">
              <a:lnSpc>
                <a:spcPct val="90000"/>
              </a:lnSpc>
            </a:pPr>
            <a:r>
              <a:rPr lang="en-GB" sz="2000"/>
              <a:t>BRITE/EURAM – Basic Research in Industrial Technologies Advanced Materials for Europe</a:t>
            </a:r>
          </a:p>
          <a:p>
            <a:pPr lvl="1">
              <a:lnSpc>
                <a:spcPct val="90000"/>
              </a:lnSpc>
            </a:pPr>
            <a:r>
              <a:rPr lang="en-GB" sz="2000"/>
              <a:t>BAP – Biotechnology Action Programme</a:t>
            </a:r>
          </a:p>
          <a:p>
            <a:pPr lvl="1">
              <a:lnSpc>
                <a:spcPct val="90000"/>
              </a:lnSpc>
            </a:pPr>
            <a:r>
              <a:rPr lang="en-GB" sz="2000"/>
              <a:t>BRIDGE – Biotechnological Research for Innovation, Development and Growth in Europe</a:t>
            </a:r>
          </a:p>
          <a:p>
            <a:pPr lvl="1">
              <a:lnSpc>
                <a:spcPct val="90000"/>
              </a:lnSpc>
            </a:pPr>
            <a:r>
              <a:rPr lang="en-GB" sz="2000"/>
              <a:t>ECLAIR – European Collaborative Linkage of Agriculture and Industry through Research</a:t>
            </a:r>
          </a:p>
          <a:p>
            <a:pPr lvl="1">
              <a:lnSpc>
                <a:spcPct val="90000"/>
              </a:lnSpc>
            </a:pPr>
            <a:r>
              <a:rPr lang="en-GB" sz="2000"/>
              <a:t>FLAIR – Food Linked Agro-Industrial Research</a:t>
            </a:r>
          </a:p>
          <a:p>
            <a:pPr lvl="1">
              <a:lnSpc>
                <a:spcPct val="90000"/>
              </a:lnSpc>
            </a:pPr>
            <a:r>
              <a:rPr lang="en-GB" sz="2000"/>
              <a:t>COMMETT – Community Programme in Education and Training for Technology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n-GB"/>
              <a:t>The ‘Framework Programmes’</a:t>
            </a:r>
          </a:p>
        </p:txBody>
      </p:sp>
      <p:sp>
        <p:nvSpPr>
          <p:cNvPr id="20483" name="Rectangle 3"/>
          <p:cNvSpPr>
            <a:spLocks noGrp="1" noChangeArrowheads="1"/>
          </p:cNvSpPr>
          <p:nvPr>
            <p:ph type="body" idx="1"/>
          </p:nvPr>
        </p:nvSpPr>
        <p:spPr>
          <a:xfrm>
            <a:off x="838200" y="2362200"/>
            <a:ext cx="7693025" cy="4090988"/>
          </a:xfrm>
        </p:spPr>
        <p:txBody>
          <a:bodyPr/>
          <a:lstStyle/>
          <a:p>
            <a:r>
              <a:rPr lang="en-GB" sz="2600"/>
              <a:t>Commission followed French practice of bundling all research programmes under a single budgetary ‘envelope’ – first ‘Framework Programme’ (1984-87).</a:t>
            </a:r>
          </a:p>
          <a:p>
            <a:endParaRPr lang="en-GB" sz="2600"/>
          </a:p>
          <a:p>
            <a:r>
              <a:rPr lang="en-GB" sz="2600"/>
              <a:t>Followed by six successive Framework Programmes (FPs) (up to 2007).</a:t>
            </a:r>
          </a:p>
          <a:p>
            <a:endParaRPr lang="en-GB" sz="2600"/>
          </a:p>
          <a:p>
            <a:r>
              <a:rPr lang="en-GB" sz="2600"/>
              <a:t>FPs 1-3 – focus on ‘technology gap’.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r>
              <a:rPr lang="en-GB"/>
              <a:t>The ‘Framework Programmes’</a:t>
            </a:r>
            <a:endParaRPr lang="en-US"/>
          </a:p>
        </p:txBody>
      </p:sp>
      <p:sp>
        <p:nvSpPr>
          <p:cNvPr id="75779" name="Rectangle 3"/>
          <p:cNvSpPr>
            <a:spLocks noGrp="1" noChangeArrowheads="1"/>
          </p:cNvSpPr>
          <p:nvPr>
            <p:ph type="body" idx="1"/>
          </p:nvPr>
        </p:nvSpPr>
        <p:spPr>
          <a:xfrm>
            <a:off x="838200" y="2362200"/>
            <a:ext cx="7693025" cy="4235450"/>
          </a:xfrm>
        </p:spPr>
        <p:txBody>
          <a:bodyPr/>
          <a:lstStyle/>
          <a:p>
            <a:r>
              <a:rPr lang="en-GB" sz="3000"/>
              <a:t>1987 ‘European Single Act’ – science becomes a Community responsibility</a:t>
            </a:r>
            <a:endParaRPr lang="en-GB"/>
          </a:p>
          <a:p>
            <a:endParaRPr lang="en-GB" sz="1800"/>
          </a:p>
          <a:p>
            <a:r>
              <a:rPr lang="en-GB"/>
              <a:t>1991-1993 Maastricht Treaty on European Union clearly defined the new responsibility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en-GB"/>
              <a:t>Structure of lecture</a:t>
            </a:r>
          </a:p>
        </p:txBody>
      </p:sp>
      <p:sp>
        <p:nvSpPr>
          <p:cNvPr id="4099" name="Rectangle 3"/>
          <p:cNvSpPr>
            <a:spLocks noGrp="1" noChangeArrowheads="1"/>
          </p:cNvSpPr>
          <p:nvPr>
            <p:ph type="body" idx="1"/>
          </p:nvPr>
        </p:nvSpPr>
        <p:spPr>
          <a:xfrm>
            <a:off x="838200" y="2362200"/>
            <a:ext cx="7693025" cy="4090988"/>
          </a:xfrm>
        </p:spPr>
        <p:txBody>
          <a:bodyPr/>
          <a:lstStyle/>
          <a:p>
            <a:pPr>
              <a:lnSpc>
                <a:spcPct val="90000"/>
              </a:lnSpc>
            </a:pPr>
            <a:r>
              <a:rPr lang="en-GB"/>
              <a:t>EU v federal systems</a:t>
            </a:r>
          </a:p>
          <a:p>
            <a:pPr>
              <a:lnSpc>
                <a:spcPct val="90000"/>
              </a:lnSpc>
            </a:pPr>
            <a:r>
              <a:rPr lang="en-GB"/>
              <a:t>History of European R&amp;D programmes</a:t>
            </a:r>
          </a:p>
          <a:p>
            <a:pPr>
              <a:lnSpc>
                <a:spcPct val="90000"/>
              </a:lnSpc>
            </a:pPr>
            <a:r>
              <a:rPr lang="en-GB"/>
              <a:t>Framework Programmes 1-6 </a:t>
            </a:r>
          </a:p>
          <a:p>
            <a:pPr>
              <a:lnSpc>
                <a:spcPct val="90000"/>
              </a:lnSpc>
            </a:pPr>
            <a:r>
              <a:rPr lang="en-GB"/>
              <a:t>Framework Programmes Funding</a:t>
            </a:r>
          </a:p>
          <a:p>
            <a:pPr>
              <a:lnSpc>
                <a:spcPct val="90000"/>
              </a:lnSpc>
            </a:pPr>
            <a:r>
              <a:rPr lang="en-GB"/>
              <a:t>Framework Programmes assessment</a:t>
            </a:r>
          </a:p>
          <a:p>
            <a:pPr>
              <a:lnSpc>
                <a:spcPct val="90000"/>
              </a:lnSpc>
            </a:pPr>
            <a:r>
              <a:rPr lang="en-GB"/>
              <a:t>European Research Area</a:t>
            </a:r>
          </a:p>
          <a:p>
            <a:pPr>
              <a:lnSpc>
                <a:spcPct val="90000"/>
              </a:lnSpc>
            </a:pPr>
            <a:r>
              <a:rPr lang="en-GB"/>
              <a:t>Challenges for FP7</a:t>
            </a:r>
          </a:p>
          <a:p>
            <a:pPr>
              <a:lnSpc>
                <a:spcPct val="90000"/>
              </a:lnSpc>
            </a:pPr>
            <a:r>
              <a:rPr lang="en-GB"/>
              <a:t>Conclusions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r>
              <a:rPr lang="en-GB"/>
              <a:t>1993 Maastricht Treaty</a:t>
            </a:r>
          </a:p>
        </p:txBody>
      </p:sp>
      <p:sp>
        <p:nvSpPr>
          <p:cNvPr id="76803" name="Rectangle 3"/>
          <p:cNvSpPr>
            <a:spLocks noGrp="1" noChangeArrowheads="1"/>
          </p:cNvSpPr>
          <p:nvPr>
            <p:ph type="body" idx="1"/>
          </p:nvPr>
        </p:nvSpPr>
        <p:spPr>
          <a:xfrm>
            <a:off x="838200" y="2362200"/>
            <a:ext cx="7693025" cy="4090988"/>
          </a:xfrm>
        </p:spPr>
        <p:txBody>
          <a:bodyPr/>
          <a:lstStyle/>
          <a:p>
            <a:pPr>
              <a:lnSpc>
                <a:spcPct val="90000"/>
              </a:lnSpc>
            </a:pPr>
            <a:r>
              <a:rPr lang="en-GB"/>
              <a:t>Unlike Treaty of Rome (1957), explicit mandate to support RTD activities that help promote European competitiveness</a:t>
            </a:r>
          </a:p>
          <a:p>
            <a:pPr lvl="1">
              <a:lnSpc>
                <a:spcPct val="90000"/>
              </a:lnSpc>
            </a:pPr>
            <a:r>
              <a:rPr lang="en-GB" sz="2200" i="1"/>
              <a:t>“The Community shall have the objective of strengthening the </a:t>
            </a:r>
            <a:r>
              <a:rPr lang="en-GB" sz="2200" i="1" u="sng"/>
              <a:t>scientific and technological bases</a:t>
            </a:r>
            <a:r>
              <a:rPr lang="en-GB" sz="2200" i="1"/>
              <a:t> of Community </a:t>
            </a:r>
            <a:r>
              <a:rPr lang="en-GB" sz="2200" b="1" i="1" u="sng"/>
              <a:t>industry</a:t>
            </a:r>
            <a:r>
              <a:rPr lang="en-GB" sz="2200" i="1"/>
              <a:t> and encouraging it to become more </a:t>
            </a:r>
            <a:r>
              <a:rPr lang="en-GB" sz="2200" i="1" u="sng"/>
              <a:t>competitive at the international level</a:t>
            </a:r>
            <a:r>
              <a:rPr lang="en-GB" sz="2200" i="1"/>
              <a:t>, while promoting all research activities deemed necessary by virtue of other Chapters in this Treaty.” (Article 130 f(1))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n-GB"/>
              <a:t>1993 Maastricht Treaty</a:t>
            </a:r>
            <a:endParaRPr lang="en-US"/>
          </a:p>
        </p:txBody>
      </p:sp>
      <p:sp>
        <p:nvSpPr>
          <p:cNvPr id="112643" name="Rectangle 3"/>
          <p:cNvSpPr>
            <a:spLocks noGrp="1" noChangeArrowheads="1"/>
          </p:cNvSpPr>
          <p:nvPr>
            <p:ph type="body" idx="1"/>
          </p:nvPr>
        </p:nvSpPr>
        <p:spPr/>
        <p:txBody>
          <a:bodyPr/>
          <a:lstStyle/>
          <a:p>
            <a:r>
              <a:rPr lang="en-GB"/>
              <a:t>For first time, gave Commission explicit powers to coordinate research activities of Member States – recognised need to see EU activity as not just the sum of Commission and individual Member State activities</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p:txBody>
          <a:bodyPr/>
          <a:lstStyle/>
          <a:p>
            <a:r>
              <a:rPr lang="en-GB"/>
              <a:t>Research after Maastricht</a:t>
            </a:r>
          </a:p>
        </p:txBody>
      </p:sp>
      <p:sp>
        <p:nvSpPr>
          <p:cNvPr id="77827" name="Rectangle 3"/>
          <p:cNvSpPr>
            <a:spLocks noGrp="1" noChangeArrowheads="1"/>
          </p:cNvSpPr>
          <p:nvPr>
            <p:ph type="body" idx="1"/>
          </p:nvPr>
        </p:nvSpPr>
        <p:spPr>
          <a:xfrm>
            <a:off x="838200" y="2362200"/>
            <a:ext cx="7693025" cy="3443288"/>
          </a:xfrm>
        </p:spPr>
        <p:txBody>
          <a:bodyPr/>
          <a:lstStyle/>
          <a:p>
            <a:r>
              <a:rPr lang="en-GB" sz="2000" b="1" i="1"/>
              <a:t>EU involvement in research justified for</a:t>
            </a:r>
          </a:p>
          <a:p>
            <a:pPr lvl="1"/>
            <a:r>
              <a:rPr lang="en-GB" sz="1800"/>
              <a:t>big science where major investments needed e.g. fusion, genome mapping</a:t>
            </a:r>
          </a:p>
          <a:p>
            <a:pPr lvl="1"/>
            <a:r>
              <a:rPr lang="en-GB" sz="1800"/>
              <a:t>key generic technologies affecting several industrial sectors requiring heavy investment and cooperation e.g. electronics, biotechnology</a:t>
            </a:r>
          </a:p>
          <a:p>
            <a:pPr lvl="1"/>
            <a:r>
              <a:rPr lang="en-GB" sz="1800"/>
              <a:t>RTD activities necessary for achievement of single market e.g. environment research, interconnection of informatics networks</a:t>
            </a:r>
          </a:p>
          <a:p>
            <a:pPr lvl="1"/>
            <a:r>
              <a:rPr lang="en-GB" sz="1800"/>
              <a:t>pre-normative RTD activities to establish standards and norms e.g. in software, communications, healthcare</a:t>
            </a:r>
          </a:p>
          <a:p>
            <a:pPr lvl="1"/>
            <a:r>
              <a:rPr lang="en-GB" sz="1800"/>
              <a:t>activities to foster a European scientific community</a:t>
            </a:r>
          </a:p>
        </p:txBody>
      </p:sp>
      <p:sp>
        <p:nvSpPr>
          <p:cNvPr id="77828" name="Text Box 4"/>
          <p:cNvSpPr txBox="1">
            <a:spLocks noChangeArrowheads="1"/>
          </p:cNvSpPr>
          <p:nvPr/>
        </p:nvSpPr>
        <p:spPr bwMode="auto">
          <a:xfrm>
            <a:off x="1531938" y="5876925"/>
            <a:ext cx="6711950" cy="971550"/>
          </a:xfrm>
          <a:prstGeom prst="rect">
            <a:avLst/>
          </a:prstGeom>
          <a:noFill/>
          <a:ln w="9525">
            <a:noFill/>
            <a:miter lim="800000"/>
            <a:headEnd/>
            <a:tailEnd/>
          </a:ln>
          <a:effectLst/>
        </p:spPr>
        <p:txBody>
          <a:bodyPr wrap="none">
            <a:spAutoFit/>
          </a:bodyPr>
          <a:lstStyle/>
          <a:p>
            <a:pPr eaLnBrk="1" hangingPunct="1">
              <a:spcBef>
                <a:spcPct val="20000"/>
              </a:spcBef>
              <a:buClr>
                <a:schemeClr val="tx1"/>
              </a:buClr>
              <a:buSzPct val="75000"/>
              <a:buFont typeface="Wingdings" pitchFamily="2" charset="2"/>
              <a:buNone/>
            </a:pPr>
            <a:r>
              <a:rPr lang="en-GB" b="1" i="1"/>
              <a:t>i.e. research activities that are too large and/or too complex </a:t>
            </a:r>
          </a:p>
          <a:p>
            <a:pPr eaLnBrk="1" hangingPunct="1">
              <a:spcBef>
                <a:spcPct val="20000"/>
              </a:spcBef>
              <a:buClr>
                <a:schemeClr val="tx1"/>
              </a:buClr>
              <a:buSzPct val="75000"/>
              <a:buFont typeface="Wingdings" pitchFamily="2" charset="2"/>
              <a:buNone/>
            </a:pPr>
            <a:r>
              <a:rPr lang="en-GB" b="1" i="1"/>
              <a:t>for any single country to undertake alone</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 calcmode="lin" valueType="num">
                                      <p:cBhvr additive="base">
                                        <p:cTn id="7" dur="500" fill="hold"/>
                                        <p:tgtEl>
                                          <p:spTgt spid="77828"/>
                                        </p:tgtEl>
                                        <p:attrNameLst>
                                          <p:attrName>ppt_x</p:attrName>
                                        </p:attrNameLst>
                                      </p:cBhvr>
                                      <p:tavLst>
                                        <p:tav tm="0">
                                          <p:val>
                                            <p:strVal val="#ppt_x"/>
                                          </p:val>
                                        </p:tav>
                                        <p:tav tm="100000">
                                          <p:val>
                                            <p:strVal val="#ppt_x"/>
                                          </p:val>
                                        </p:tav>
                                      </p:tavLst>
                                    </p:anim>
                                    <p:anim calcmode="lin" valueType="num">
                                      <p:cBhvr additive="base">
                                        <p:cTn id="8" dur="500" fill="hold"/>
                                        <p:tgtEl>
                                          <p:spTgt spid="778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p:txBody>
          <a:bodyPr/>
          <a:lstStyle/>
          <a:p>
            <a:r>
              <a:rPr lang="en-GB"/>
              <a:t>The ‘Framework Programmes’</a:t>
            </a:r>
            <a:endParaRPr lang="en-US"/>
          </a:p>
        </p:txBody>
      </p:sp>
      <p:sp>
        <p:nvSpPr>
          <p:cNvPr id="78851" name="Rectangle 3"/>
          <p:cNvSpPr>
            <a:spLocks noGrp="1" noChangeArrowheads="1"/>
          </p:cNvSpPr>
          <p:nvPr>
            <p:ph type="body" idx="1"/>
          </p:nvPr>
        </p:nvSpPr>
        <p:spPr/>
        <p:txBody>
          <a:bodyPr/>
          <a:lstStyle/>
          <a:p>
            <a:pPr>
              <a:lnSpc>
                <a:spcPct val="90000"/>
              </a:lnSpc>
            </a:pPr>
            <a:r>
              <a:rPr lang="en-GB" sz="2400"/>
              <a:t>FPs 4-5 – focus on unemployment and competitiveness.</a:t>
            </a:r>
          </a:p>
          <a:p>
            <a:pPr>
              <a:lnSpc>
                <a:spcPct val="90000"/>
              </a:lnSpc>
            </a:pPr>
            <a:endParaRPr lang="en-GB" sz="1600"/>
          </a:p>
          <a:p>
            <a:pPr>
              <a:lnSpc>
                <a:spcPct val="90000"/>
              </a:lnSpc>
            </a:pPr>
            <a:r>
              <a:rPr lang="en-GB" sz="2400"/>
              <a:t>2000/1 European Research Area (ERA) and FP6 – focus on productivity gap.</a:t>
            </a:r>
          </a:p>
          <a:p>
            <a:pPr>
              <a:lnSpc>
                <a:spcPct val="90000"/>
              </a:lnSpc>
            </a:pPr>
            <a:endParaRPr lang="en-GB" sz="2400"/>
          </a:p>
          <a:p>
            <a:pPr>
              <a:lnSpc>
                <a:spcPct val="90000"/>
              </a:lnSpc>
            </a:pPr>
            <a:r>
              <a:rPr lang="en-GB" sz="2400"/>
              <a:t>2007 FP7 continuity with previous FP focus on ERA and introduction of a major new tool the European Research Council (ERC) and European Institute of Innovation and Technology (EIT)</a:t>
            </a:r>
          </a:p>
          <a:p>
            <a:pPr>
              <a:lnSpc>
                <a:spcPct val="9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n-GB"/>
              <a:t>Framework Programme Aims</a:t>
            </a:r>
          </a:p>
        </p:txBody>
      </p:sp>
      <p:sp>
        <p:nvSpPr>
          <p:cNvPr id="22531" name="Rectangle 3"/>
          <p:cNvSpPr>
            <a:spLocks noGrp="1" noChangeArrowheads="1"/>
          </p:cNvSpPr>
          <p:nvPr>
            <p:ph type="body" idx="1"/>
          </p:nvPr>
        </p:nvSpPr>
        <p:spPr/>
        <p:txBody>
          <a:bodyPr/>
          <a:lstStyle/>
          <a:p>
            <a:pPr>
              <a:lnSpc>
                <a:spcPct val="90000"/>
              </a:lnSpc>
            </a:pPr>
            <a:r>
              <a:rPr lang="en-GB" sz="2400"/>
              <a:t>Promoting industrial competitiveness.</a:t>
            </a:r>
          </a:p>
          <a:p>
            <a:pPr>
              <a:lnSpc>
                <a:spcPct val="90000"/>
              </a:lnSpc>
            </a:pPr>
            <a:r>
              <a:rPr lang="en-GB" sz="2400"/>
              <a:t>Strengthening Europe’s science and technology base.</a:t>
            </a:r>
          </a:p>
          <a:p>
            <a:pPr>
              <a:lnSpc>
                <a:spcPct val="90000"/>
              </a:lnSpc>
            </a:pPr>
            <a:r>
              <a:rPr lang="en-GB" sz="2400"/>
              <a:t>Promoting economic and social cohesion (mainly FP 3 and 4).</a:t>
            </a:r>
          </a:p>
          <a:p>
            <a:pPr>
              <a:lnSpc>
                <a:spcPct val="90000"/>
              </a:lnSpc>
            </a:pPr>
            <a:r>
              <a:rPr lang="en-GB" sz="2400"/>
              <a:t>Encouraging collaboration</a:t>
            </a:r>
          </a:p>
          <a:p>
            <a:pPr lvl="1">
              <a:lnSpc>
                <a:spcPct val="90000"/>
              </a:lnSpc>
            </a:pPr>
            <a:r>
              <a:rPr lang="en-GB" sz="2000"/>
              <a:t>between industry and academia</a:t>
            </a:r>
          </a:p>
          <a:p>
            <a:pPr lvl="1">
              <a:lnSpc>
                <a:spcPct val="90000"/>
              </a:lnSpc>
            </a:pPr>
            <a:r>
              <a:rPr lang="en-GB" sz="2000"/>
              <a:t>between countries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AutoShape 2"/>
          <p:cNvSpPr>
            <a:spLocks noGrp="1" noChangeArrowheads="1"/>
          </p:cNvSpPr>
          <p:nvPr>
            <p:ph type="title"/>
          </p:nvPr>
        </p:nvSpPr>
        <p:spPr/>
        <p:txBody>
          <a:bodyPr/>
          <a:lstStyle/>
          <a:p>
            <a:r>
              <a:rPr lang="en-GB"/>
              <a:t>Framework Programme Aims</a:t>
            </a:r>
            <a:endParaRPr lang="en-US"/>
          </a:p>
        </p:txBody>
      </p:sp>
      <p:sp>
        <p:nvSpPr>
          <p:cNvPr id="134147" name="Rectangle 3"/>
          <p:cNvSpPr>
            <a:spLocks noGrp="1" noChangeArrowheads="1"/>
          </p:cNvSpPr>
          <p:nvPr>
            <p:ph type="body" idx="1"/>
          </p:nvPr>
        </p:nvSpPr>
        <p:spPr>
          <a:xfrm>
            <a:off x="838200" y="2362200"/>
            <a:ext cx="7693025" cy="2362200"/>
          </a:xfrm>
        </p:spPr>
        <p:txBody>
          <a:bodyPr/>
          <a:lstStyle/>
          <a:p>
            <a:r>
              <a:rPr lang="en-GB"/>
              <a:t>Stimulating the education, training and mobility of young scientists.</a:t>
            </a:r>
          </a:p>
          <a:p>
            <a:r>
              <a:rPr lang="en-GB"/>
              <a:t>From generic technology to near the market (also basic in FP7 see ERC).</a:t>
            </a:r>
          </a:p>
          <a:p>
            <a:endParaRPr lang="en-GB"/>
          </a:p>
          <a:p>
            <a:endParaRPr lang="en-US"/>
          </a:p>
        </p:txBody>
      </p:sp>
      <p:sp>
        <p:nvSpPr>
          <p:cNvPr id="134148" name="Text Box 4"/>
          <p:cNvSpPr txBox="1">
            <a:spLocks noChangeArrowheads="1"/>
          </p:cNvSpPr>
          <p:nvPr/>
        </p:nvSpPr>
        <p:spPr bwMode="auto">
          <a:xfrm>
            <a:off x="2411413" y="4960938"/>
            <a:ext cx="3170237" cy="946150"/>
          </a:xfrm>
          <a:prstGeom prst="rect">
            <a:avLst/>
          </a:prstGeom>
          <a:noFill/>
          <a:ln w="9525">
            <a:noFill/>
            <a:miter lim="800000"/>
            <a:headEnd/>
            <a:tailEnd/>
          </a:ln>
          <a:effectLst/>
        </p:spPr>
        <p:txBody>
          <a:bodyPr wrap="none">
            <a:spAutoFit/>
          </a:bodyPr>
          <a:lstStyle/>
          <a:p>
            <a:r>
              <a:rPr lang="en-GB" sz="2800" b="1"/>
              <a:t>Too many aims? </a:t>
            </a:r>
          </a:p>
          <a:p>
            <a:r>
              <a:rPr lang="en-GB" sz="2800" b="1"/>
              <a:t>Conflicting aims?</a:t>
            </a: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blinds(horizontal)">
                                      <p:cBhvr>
                                        <p:cTn id="7" dur="500"/>
                                        <p:tgtEl>
                                          <p:spTgt spid="134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r>
              <a:rPr lang="en-GB"/>
              <a:t>FP6</a:t>
            </a:r>
          </a:p>
        </p:txBody>
      </p:sp>
      <p:sp>
        <p:nvSpPr>
          <p:cNvPr id="91139" name="Rectangle 3"/>
          <p:cNvSpPr>
            <a:spLocks noGrp="1" noChangeArrowheads="1"/>
          </p:cNvSpPr>
          <p:nvPr>
            <p:ph type="body" idx="1"/>
          </p:nvPr>
        </p:nvSpPr>
        <p:spPr/>
        <p:txBody>
          <a:bodyPr/>
          <a:lstStyle/>
          <a:p>
            <a:r>
              <a:rPr lang="en-GB" b="1" dirty="0"/>
              <a:t>Strong emphasis on new instruments to structure research efforts and overcome fragmentation e.g.</a:t>
            </a:r>
          </a:p>
          <a:p>
            <a:pPr lvl="1"/>
            <a:r>
              <a:rPr lang="en-GB" dirty="0"/>
              <a:t>Networks of excellence</a:t>
            </a:r>
          </a:p>
          <a:p>
            <a:pPr lvl="1"/>
            <a:r>
              <a:rPr lang="en-GB" dirty="0"/>
              <a:t>Integrated projects</a:t>
            </a:r>
          </a:p>
          <a:p>
            <a:pPr lvl="1"/>
            <a:r>
              <a:rPr lang="en-GB" dirty="0"/>
              <a:t>Programmes implemented jointly</a:t>
            </a:r>
          </a:p>
          <a:p>
            <a:r>
              <a:rPr lang="en-GB" b="1" dirty="0"/>
              <a:t>Budget EUR 17.5 billion – 3.9% of the EU’s budget and ~ 6% of the EU’s public (civilian) research budget</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r>
              <a:rPr lang="en-GB"/>
              <a:t>FP6</a:t>
            </a:r>
            <a:r>
              <a:rPr lang="en-GB" b="0" i="1"/>
              <a:t> </a:t>
            </a:r>
            <a:r>
              <a:rPr lang="en-GB"/>
              <a:t>(continued)</a:t>
            </a:r>
          </a:p>
        </p:txBody>
      </p:sp>
      <p:sp>
        <p:nvSpPr>
          <p:cNvPr id="92163" name="Rectangle 3"/>
          <p:cNvSpPr>
            <a:spLocks noGrp="1" noChangeArrowheads="1"/>
          </p:cNvSpPr>
          <p:nvPr>
            <p:ph type="body" idx="1"/>
          </p:nvPr>
        </p:nvSpPr>
        <p:spPr/>
        <p:txBody>
          <a:bodyPr/>
          <a:lstStyle/>
          <a:p>
            <a:pPr>
              <a:lnSpc>
                <a:spcPct val="90000"/>
              </a:lnSpc>
            </a:pPr>
            <a:r>
              <a:rPr lang="en-GB" sz="2400" b="1" i="1"/>
              <a:t>To raise critical masses of resources and to avoid dispersion, FP6 concentrated on a few selected themes and topics</a:t>
            </a:r>
          </a:p>
          <a:p>
            <a:pPr lvl="1">
              <a:lnSpc>
                <a:spcPct val="90000"/>
              </a:lnSpc>
            </a:pPr>
            <a:r>
              <a:rPr lang="en-GB" sz="2000"/>
              <a:t>Genomics and biotechnology for health</a:t>
            </a:r>
          </a:p>
          <a:p>
            <a:pPr lvl="1">
              <a:lnSpc>
                <a:spcPct val="90000"/>
              </a:lnSpc>
            </a:pPr>
            <a:r>
              <a:rPr lang="en-GB" sz="2000"/>
              <a:t>Information Society technologies</a:t>
            </a:r>
          </a:p>
          <a:p>
            <a:pPr lvl="1">
              <a:lnSpc>
                <a:spcPct val="90000"/>
              </a:lnSpc>
            </a:pPr>
            <a:r>
              <a:rPr lang="en-GB" sz="2000"/>
              <a:t>Nanotechnologies and nanosciences, knowledge-based multifunctional materials</a:t>
            </a:r>
          </a:p>
          <a:p>
            <a:pPr lvl="1">
              <a:lnSpc>
                <a:spcPct val="90000"/>
              </a:lnSpc>
            </a:pPr>
            <a:r>
              <a:rPr lang="en-GB" sz="2000"/>
              <a:t>Aeronautics and space</a:t>
            </a:r>
          </a:p>
          <a:p>
            <a:pPr lvl="1">
              <a:lnSpc>
                <a:spcPct val="90000"/>
              </a:lnSpc>
            </a:pPr>
            <a:r>
              <a:rPr lang="en-GB" sz="2000"/>
              <a:t>Food safety and health risks</a:t>
            </a:r>
          </a:p>
          <a:p>
            <a:pPr lvl="1">
              <a:lnSpc>
                <a:spcPct val="90000"/>
              </a:lnSpc>
            </a:pPr>
            <a:r>
              <a:rPr lang="en-GB" sz="2000"/>
              <a:t>Sustainable development and global change</a:t>
            </a:r>
          </a:p>
          <a:p>
            <a:pPr lvl="1">
              <a:lnSpc>
                <a:spcPct val="90000"/>
              </a:lnSpc>
            </a:pPr>
            <a:r>
              <a:rPr lang="en-GB" sz="2000"/>
              <a:t>Citizens and governance in the European knowledge-based society</a:t>
            </a:r>
            <a:endParaRPr lang="en-GB" sz="200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AutoShape 4"/>
          <p:cNvSpPr>
            <a:spLocks noGrp="1" noChangeArrowheads="1"/>
          </p:cNvSpPr>
          <p:nvPr>
            <p:ph type="ctrTitle"/>
          </p:nvPr>
        </p:nvSpPr>
        <p:spPr/>
        <p:txBody>
          <a:bodyPr/>
          <a:lstStyle/>
          <a:p>
            <a:r>
              <a:rPr lang="en-GB"/>
              <a:t>Framework Programme Funding</a:t>
            </a:r>
            <a:endParaRPr lang="en-US"/>
          </a:p>
        </p:txBody>
      </p:sp>
      <p:sp>
        <p:nvSpPr>
          <p:cNvPr id="11674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8786" name="Object 2"/>
          <p:cNvGraphicFramePr>
            <a:graphicFrameLocks noChangeAspect="1"/>
          </p:cNvGraphicFramePr>
          <p:nvPr/>
        </p:nvGraphicFramePr>
        <p:xfrm>
          <a:off x="592138" y="1065213"/>
          <a:ext cx="7839075" cy="4672012"/>
        </p:xfrm>
        <a:graphic>
          <a:graphicData uri="http://schemas.openxmlformats.org/presentationml/2006/ole">
            <p:oleObj spid="_x0000_s118786" name="Document" r:id="rId4" imgW="8662416" imgH="5153212"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GB"/>
              <a:t>Federal systems</a:t>
            </a:r>
          </a:p>
        </p:txBody>
      </p:sp>
      <p:sp>
        <p:nvSpPr>
          <p:cNvPr id="6147" name="Rectangle 3"/>
          <p:cNvSpPr>
            <a:spLocks noGrp="1" noChangeArrowheads="1"/>
          </p:cNvSpPr>
          <p:nvPr>
            <p:ph type="body" idx="1"/>
          </p:nvPr>
        </p:nvSpPr>
        <p:spPr/>
        <p:txBody>
          <a:bodyPr/>
          <a:lstStyle/>
          <a:p>
            <a:r>
              <a:rPr lang="en-GB" b="1"/>
              <a:t>US</a:t>
            </a:r>
          </a:p>
          <a:p>
            <a:pPr lvl="1"/>
            <a:r>
              <a:rPr lang="en-GB"/>
              <a:t>Federal Government responsible for basic research</a:t>
            </a:r>
          </a:p>
          <a:p>
            <a:pPr lvl="1"/>
            <a:r>
              <a:rPr lang="en-GB"/>
              <a:t>State and local governments – free to pursue locally based applied initiatives</a:t>
            </a:r>
          </a:p>
          <a:p>
            <a:r>
              <a:rPr lang="en-GB" b="1"/>
              <a:t>Similar division of labour in Canada and Australia</a:t>
            </a:r>
          </a:p>
          <a:p>
            <a:r>
              <a:rPr lang="en-GB" b="1"/>
              <a:t>(FRG –shared responsibility between Federal Government and Länder)</a:t>
            </a:r>
          </a:p>
          <a:p>
            <a:endParaRPr lang="en-GB" b="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AutoShape 2"/>
          <p:cNvSpPr>
            <a:spLocks noGrp="1" noChangeArrowheads="1"/>
          </p:cNvSpPr>
          <p:nvPr>
            <p:ph type="title"/>
          </p:nvPr>
        </p:nvSpPr>
        <p:spPr/>
        <p:txBody>
          <a:bodyPr/>
          <a:lstStyle/>
          <a:p>
            <a:r>
              <a:rPr lang="en-GB"/>
              <a:t>FP funding</a:t>
            </a:r>
          </a:p>
        </p:txBody>
      </p:sp>
      <p:sp>
        <p:nvSpPr>
          <p:cNvPr id="120835" name="Rectangle 3"/>
          <p:cNvSpPr>
            <a:spLocks noGrp="1" noChangeArrowheads="1"/>
          </p:cNvSpPr>
          <p:nvPr>
            <p:ph type="body" idx="1"/>
          </p:nvPr>
        </p:nvSpPr>
        <p:spPr>
          <a:xfrm>
            <a:off x="838200" y="2362200"/>
            <a:ext cx="7693025" cy="4495800"/>
          </a:xfrm>
        </p:spPr>
        <p:txBody>
          <a:bodyPr/>
          <a:lstStyle/>
          <a:p>
            <a:pPr>
              <a:lnSpc>
                <a:spcPct val="90000"/>
              </a:lnSpc>
            </a:pPr>
            <a:r>
              <a:rPr lang="en-GB"/>
              <a:t>Vast majority went on applied research not basic (!!)</a:t>
            </a:r>
          </a:p>
          <a:p>
            <a:pPr>
              <a:lnSpc>
                <a:spcPct val="90000"/>
              </a:lnSpc>
            </a:pPr>
            <a:r>
              <a:rPr lang="en-GB"/>
              <a:t>Much of FP- funded</a:t>
            </a:r>
          </a:p>
          <a:p>
            <a:pPr lvl="1">
              <a:lnSpc>
                <a:spcPct val="90000"/>
              </a:lnSpc>
            </a:pPr>
            <a:r>
              <a:rPr lang="en-GB"/>
              <a:t>Research in the context of application</a:t>
            </a:r>
          </a:p>
          <a:p>
            <a:pPr lvl="1">
              <a:lnSpc>
                <a:spcPct val="90000"/>
              </a:lnSpc>
            </a:pPr>
            <a:r>
              <a:rPr lang="en-GB"/>
              <a:t>Transdisciplinary</a:t>
            </a:r>
          </a:p>
          <a:p>
            <a:pPr lvl="1">
              <a:lnSpc>
                <a:spcPct val="90000"/>
              </a:lnSpc>
            </a:pPr>
            <a:r>
              <a:rPr lang="en-GB"/>
              <a:t>Organisational diversity</a:t>
            </a:r>
          </a:p>
          <a:p>
            <a:pPr lvl="1">
              <a:lnSpc>
                <a:spcPct val="90000"/>
              </a:lnSpc>
            </a:pPr>
            <a:r>
              <a:rPr lang="en-GB"/>
              <a:t>Sensitivity to broader implications of research advances </a:t>
            </a:r>
          </a:p>
          <a:p>
            <a:pPr>
              <a:lnSpc>
                <a:spcPct val="90000"/>
              </a:lnSpc>
            </a:pPr>
            <a:r>
              <a:rPr lang="en-GB"/>
              <a:t>Social Cohesion (Med EUROPE in 90, EST in 2000). See Structural Funds!!</a:t>
            </a:r>
            <a:endParaRPr lang="en-GB" b="1" i="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AutoShape 2"/>
          <p:cNvSpPr>
            <a:spLocks noGrp="1" noChangeArrowheads="1"/>
          </p:cNvSpPr>
          <p:nvPr>
            <p:ph type="title"/>
          </p:nvPr>
        </p:nvSpPr>
        <p:spPr/>
        <p:txBody>
          <a:bodyPr/>
          <a:lstStyle/>
          <a:p>
            <a:r>
              <a:rPr lang="en-GB"/>
              <a:t>FP funding</a:t>
            </a:r>
            <a:endParaRPr lang="en-US"/>
          </a:p>
        </p:txBody>
      </p:sp>
      <p:sp>
        <p:nvSpPr>
          <p:cNvPr id="121859" name="Rectangle 3"/>
          <p:cNvSpPr>
            <a:spLocks noGrp="1" noChangeArrowheads="1"/>
          </p:cNvSpPr>
          <p:nvPr>
            <p:ph type="body" idx="1"/>
          </p:nvPr>
        </p:nvSpPr>
        <p:spPr/>
        <p:txBody>
          <a:bodyPr/>
          <a:lstStyle/>
          <a:p>
            <a:pPr>
              <a:lnSpc>
                <a:spcPct val="90000"/>
              </a:lnSpc>
            </a:pPr>
            <a:r>
              <a:rPr lang="en-GB"/>
              <a:t>Total FP budget increased from 2.4% of EU budget in 1984-87 to 3.7% in 1994-98 and 3.9% of in FP 6.  </a:t>
            </a:r>
          </a:p>
          <a:p>
            <a:pPr>
              <a:lnSpc>
                <a:spcPct val="90000"/>
              </a:lnSpc>
            </a:pPr>
            <a:r>
              <a:rPr lang="en-GB"/>
              <a:t>But FP budget represent only ~ 6% of the EU countries public (civilian) research budget.</a:t>
            </a:r>
          </a:p>
          <a:p>
            <a:pPr>
              <a:lnSpc>
                <a:spcPct val="90000"/>
              </a:lnSpc>
            </a:pPr>
            <a:r>
              <a:rPr lang="en-GB"/>
              <a:t>i.e. national government funding still dominant</a:t>
            </a:r>
          </a:p>
          <a:p>
            <a:pPr>
              <a:lnSpc>
                <a:spcPct val="90000"/>
              </a:lnSpc>
            </a:pPr>
            <a:r>
              <a:rPr lang="en-GB"/>
              <a:t>FP7 budget is about 0.1% of EU GDP.</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p:cNvPicPr>
            <a:picLocks noChangeAspect="1" noChangeArrowheads="1"/>
          </p:cNvPicPr>
          <p:nvPr/>
        </p:nvPicPr>
        <p:blipFill>
          <a:blip r:embed="rId2" cstate="print"/>
          <a:srcRect/>
          <a:stretch>
            <a:fillRect/>
          </a:stretch>
        </p:blipFill>
        <p:spPr bwMode="auto">
          <a:xfrm>
            <a:off x="0" y="-26988"/>
            <a:ext cx="9144000" cy="6858001"/>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AutoShape 4"/>
          <p:cNvSpPr>
            <a:spLocks noGrp="1" noChangeArrowheads="1"/>
          </p:cNvSpPr>
          <p:nvPr>
            <p:ph type="ctrTitle"/>
          </p:nvPr>
        </p:nvSpPr>
        <p:spPr/>
        <p:txBody>
          <a:bodyPr/>
          <a:lstStyle/>
          <a:p>
            <a:r>
              <a:rPr lang="en-GB"/>
              <a:t>Framework Programmes assessment</a:t>
            </a:r>
            <a:endParaRPr lang="en-US"/>
          </a:p>
        </p:txBody>
      </p:sp>
      <p:sp>
        <p:nvSpPr>
          <p:cNvPr id="84997"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r>
              <a:rPr lang="en-GB"/>
              <a:t>An intro to assessment</a:t>
            </a:r>
            <a:endParaRPr lang="en-US"/>
          </a:p>
        </p:txBody>
      </p:sp>
      <p:sp>
        <p:nvSpPr>
          <p:cNvPr id="87043" name="Rectangle 3"/>
          <p:cNvSpPr>
            <a:spLocks noGrp="1" noChangeArrowheads="1"/>
          </p:cNvSpPr>
          <p:nvPr>
            <p:ph type="body" idx="1"/>
          </p:nvPr>
        </p:nvSpPr>
        <p:spPr/>
        <p:txBody>
          <a:bodyPr/>
          <a:lstStyle/>
          <a:p>
            <a:endParaRPr lang="en-GB"/>
          </a:p>
          <a:p>
            <a:r>
              <a:rPr lang="en-GB"/>
              <a:t>There are courses of 2 weeks that are only devoted to FP assessment, we do not have this time </a:t>
            </a:r>
            <a:r>
              <a:rPr lang="en-GB">
                <a:sym typeface="Wingdings" pitchFamily="2" charset="2"/>
              </a:rPr>
              <a:t></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p:cNvPicPr>
            <a:picLocks noChangeAspect="1" noChangeArrowheads="1"/>
          </p:cNvPicPr>
          <p:nvPr/>
        </p:nvPicPr>
        <p:blipFill>
          <a:blip r:embed="rId3" cstate="print"/>
          <a:srcRect/>
          <a:stretch>
            <a:fillRect/>
          </a:stretch>
        </p:blipFill>
        <p:spPr bwMode="auto">
          <a:xfrm>
            <a:off x="755650" y="765175"/>
            <a:ext cx="7015163" cy="5130800"/>
          </a:xfrm>
          <a:prstGeom prst="rect">
            <a:avLst/>
          </a:prstGeom>
          <a:noFill/>
          <a:ln w="9525">
            <a:noFill/>
            <a:miter lim="800000"/>
            <a:headEnd/>
            <a:tailEnd/>
          </a:ln>
          <a:effectLst/>
        </p:spPr>
      </p:pic>
      <p:sp>
        <p:nvSpPr>
          <p:cNvPr id="128003" name="Rectangle 3"/>
          <p:cNvSpPr>
            <a:spLocks noChangeArrowheads="1"/>
          </p:cNvSpPr>
          <p:nvPr/>
        </p:nvSpPr>
        <p:spPr bwMode="auto">
          <a:xfrm>
            <a:off x="5775325" y="5880100"/>
            <a:ext cx="2547938" cy="822325"/>
          </a:xfrm>
          <a:prstGeom prst="rect">
            <a:avLst/>
          </a:prstGeom>
          <a:noFill/>
          <a:ln w="9525">
            <a:noFill/>
            <a:miter lim="800000"/>
            <a:headEnd/>
            <a:tailEnd/>
          </a:ln>
          <a:effectLst/>
        </p:spPr>
        <p:txBody>
          <a:bodyPr>
            <a:spAutoFit/>
          </a:bodyPr>
          <a:lstStyle/>
          <a:p>
            <a:pPr eaLnBrk="1" hangingPunct="1"/>
            <a:r>
              <a:rPr lang="en-GB" sz="1200" b="1"/>
              <a:t>Source: HM Treasury (2003), </a:t>
            </a:r>
            <a:r>
              <a:rPr lang="en-GB" sz="1200" b="1" i="1"/>
              <a:t>The Green Book: Appraisal and Evaluation in Central Government</a:t>
            </a:r>
            <a:r>
              <a:rPr lang="en-GB" sz="1200" b="1"/>
              <a:t>, p. 3</a:t>
            </a:r>
          </a:p>
        </p:txBody>
      </p:sp>
      <p:sp>
        <p:nvSpPr>
          <p:cNvPr id="128004" name="Text Box 4"/>
          <p:cNvSpPr txBox="1">
            <a:spLocks noChangeArrowheads="1"/>
          </p:cNvSpPr>
          <p:nvPr/>
        </p:nvSpPr>
        <p:spPr bwMode="auto">
          <a:xfrm>
            <a:off x="846138" y="252413"/>
            <a:ext cx="3067050" cy="366712"/>
          </a:xfrm>
          <a:prstGeom prst="rect">
            <a:avLst/>
          </a:prstGeom>
          <a:noFill/>
          <a:ln w="9525">
            <a:noFill/>
            <a:miter lim="800000"/>
            <a:headEnd/>
            <a:tailEnd/>
          </a:ln>
          <a:effectLst/>
        </p:spPr>
        <p:txBody>
          <a:bodyPr wrap="none">
            <a:spAutoFit/>
          </a:bodyPr>
          <a:lstStyle/>
          <a:p>
            <a:pPr eaLnBrk="1" hangingPunct="1"/>
            <a:r>
              <a:rPr lang="en-GB"/>
              <a:t>A Policy Wheel (or treadmill)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1403648" y="2895600"/>
            <a:ext cx="6336704" cy="3701752"/>
          </a:xfrm>
          <a:prstGeom prst="rect">
            <a:avLst/>
          </a:prstGeom>
          <a:noFill/>
          <a:ln w="9525">
            <a:solidFill>
              <a:schemeClr val="tx1"/>
            </a:solidFill>
            <a:miter lim="800000"/>
            <a:headEnd/>
            <a:tailEnd/>
          </a:ln>
          <a:effectLst/>
        </p:spPr>
        <p:txBody>
          <a:bodyPr wrap="none" anchor="ctr"/>
          <a:lstStyle/>
          <a:p>
            <a:endParaRPr lang="it-IT"/>
          </a:p>
        </p:txBody>
      </p:sp>
      <p:sp>
        <p:nvSpPr>
          <p:cNvPr id="130051" name="Line 3"/>
          <p:cNvSpPr>
            <a:spLocks noChangeShapeType="1"/>
          </p:cNvSpPr>
          <p:nvPr/>
        </p:nvSpPr>
        <p:spPr bwMode="auto">
          <a:xfrm>
            <a:off x="4572000" y="2919413"/>
            <a:ext cx="0" cy="3962400"/>
          </a:xfrm>
          <a:prstGeom prst="line">
            <a:avLst/>
          </a:prstGeom>
          <a:noFill/>
          <a:ln w="9525">
            <a:solidFill>
              <a:schemeClr val="tx1"/>
            </a:solidFill>
            <a:round/>
            <a:headEnd/>
            <a:tailEnd/>
          </a:ln>
          <a:effectLst/>
        </p:spPr>
        <p:txBody>
          <a:bodyPr/>
          <a:lstStyle/>
          <a:p>
            <a:endParaRPr lang="it-IT"/>
          </a:p>
        </p:txBody>
      </p:sp>
      <p:sp>
        <p:nvSpPr>
          <p:cNvPr id="130052" name="Line 4"/>
          <p:cNvSpPr>
            <a:spLocks noChangeShapeType="1"/>
          </p:cNvSpPr>
          <p:nvPr/>
        </p:nvSpPr>
        <p:spPr bwMode="auto">
          <a:xfrm flipV="1">
            <a:off x="1371600" y="4869160"/>
            <a:ext cx="6224736" cy="31453"/>
          </a:xfrm>
          <a:prstGeom prst="line">
            <a:avLst/>
          </a:prstGeom>
          <a:noFill/>
          <a:ln w="9525">
            <a:solidFill>
              <a:schemeClr val="tx1"/>
            </a:solidFill>
            <a:round/>
            <a:headEnd/>
            <a:tailEnd/>
          </a:ln>
          <a:effectLst/>
        </p:spPr>
        <p:txBody>
          <a:bodyPr/>
          <a:lstStyle/>
          <a:p>
            <a:endParaRPr lang="it-IT"/>
          </a:p>
        </p:txBody>
      </p:sp>
      <p:sp>
        <p:nvSpPr>
          <p:cNvPr id="130053" name="Text Box 5"/>
          <p:cNvSpPr txBox="1">
            <a:spLocks noChangeArrowheads="1"/>
          </p:cNvSpPr>
          <p:nvPr/>
        </p:nvSpPr>
        <p:spPr bwMode="auto">
          <a:xfrm>
            <a:off x="1009650" y="1123950"/>
            <a:ext cx="6542088" cy="469900"/>
          </a:xfrm>
          <a:prstGeom prst="rect">
            <a:avLst/>
          </a:prstGeom>
          <a:noFill/>
          <a:ln w="12700">
            <a:solidFill>
              <a:schemeClr val="tx1"/>
            </a:solidFill>
            <a:miter lim="800000"/>
            <a:headEnd/>
            <a:tailEnd/>
          </a:ln>
          <a:effectLst/>
        </p:spPr>
        <p:txBody>
          <a:bodyPr wrap="none">
            <a:spAutoFit/>
          </a:bodyPr>
          <a:lstStyle/>
          <a:p>
            <a:pPr eaLnBrk="1" hangingPunct="1"/>
            <a:r>
              <a:rPr lang="en-GB" sz="2400" b="1"/>
              <a:t>A Map of Appraisal and Evaluation Methods</a:t>
            </a:r>
          </a:p>
        </p:txBody>
      </p:sp>
      <p:sp>
        <p:nvSpPr>
          <p:cNvPr id="130054" name="Text Box 6"/>
          <p:cNvSpPr txBox="1">
            <a:spLocks noChangeArrowheads="1"/>
          </p:cNvSpPr>
          <p:nvPr/>
        </p:nvSpPr>
        <p:spPr bwMode="auto">
          <a:xfrm>
            <a:off x="749300" y="3529013"/>
            <a:ext cx="654050" cy="641350"/>
          </a:xfrm>
          <a:prstGeom prst="rect">
            <a:avLst/>
          </a:prstGeom>
          <a:noFill/>
          <a:ln w="9525">
            <a:noFill/>
            <a:miter lim="800000"/>
            <a:headEnd/>
            <a:tailEnd/>
          </a:ln>
          <a:effectLst/>
        </p:spPr>
        <p:txBody>
          <a:bodyPr wrap="none">
            <a:spAutoFit/>
          </a:bodyPr>
          <a:lstStyle/>
          <a:p>
            <a:pPr algn="ctr" eaLnBrk="1" hangingPunct="1"/>
            <a:r>
              <a:rPr lang="en-GB" i="1"/>
              <a:t>Ex</a:t>
            </a:r>
          </a:p>
          <a:p>
            <a:pPr algn="ctr" eaLnBrk="1" hangingPunct="1"/>
            <a:r>
              <a:rPr lang="en-GB" i="1"/>
              <a:t>Ante</a:t>
            </a:r>
          </a:p>
        </p:txBody>
      </p:sp>
      <p:sp>
        <p:nvSpPr>
          <p:cNvPr id="130055" name="Text Box 7"/>
          <p:cNvSpPr txBox="1">
            <a:spLocks noChangeArrowheads="1"/>
          </p:cNvSpPr>
          <p:nvPr/>
        </p:nvSpPr>
        <p:spPr bwMode="auto">
          <a:xfrm>
            <a:off x="762000" y="5586413"/>
            <a:ext cx="641350" cy="641350"/>
          </a:xfrm>
          <a:prstGeom prst="rect">
            <a:avLst/>
          </a:prstGeom>
          <a:noFill/>
          <a:ln w="9525">
            <a:noFill/>
            <a:miter lim="800000"/>
            <a:headEnd/>
            <a:tailEnd/>
          </a:ln>
          <a:effectLst/>
        </p:spPr>
        <p:txBody>
          <a:bodyPr wrap="none">
            <a:spAutoFit/>
          </a:bodyPr>
          <a:lstStyle/>
          <a:p>
            <a:pPr algn="ctr" eaLnBrk="1" hangingPunct="1"/>
            <a:r>
              <a:rPr lang="en-GB" i="1"/>
              <a:t>Ex</a:t>
            </a:r>
          </a:p>
          <a:p>
            <a:pPr algn="ctr" eaLnBrk="1" hangingPunct="1"/>
            <a:r>
              <a:rPr lang="en-GB" i="1"/>
              <a:t>Post</a:t>
            </a:r>
          </a:p>
        </p:txBody>
      </p:sp>
      <p:sp>
        <p:nvSpPr>
          <p:cNvPr id="130056" name="Text Box 8"/>
          <p:cNvSpPr txBox="1">
            <a:spLocks noChangeArrowheads="1"/>
          </p:cNvSpPr>
          <p:nvPr/>
        </p:nvSpPr>
        <p:spPr bwMode="auto">
          <a:xfrm>
            <a:off x="2057400" y="2524125"/>
            <a:ext cx="1847850" cy="366713"/>
          </a:xfrm>
          <a:prstGeom prst="rect">
            <a:avLst/>
          </a:prstGeom>
          <a:noFill/>
          <a:ln w="9525">
            <a:noFill/>
            <a:miter lim="800000"/>
            <a:headEnd/>
            <a:tailEnd/>
          </a:ln>
          <a:effectLst/>
        </p:spPr>
        <p:txBody>
          <a:bodyPr wrap="none">
            <a:spAutoFit/>
          </a:bodyPr>
          <a:lstStyle/>
          <a:p>
            <a:pPr eaLnBrk="1" hangingPunct="1"/>
            <a:r>
              <a:rPr lang="en-GB"/>
              <a:t>Value for Money</a:t>
            </a:r>
          </a:p>
        </p:txBody>
      </p:sp>
      <p:sp>
        <p:nvSpPr>
          <p:cNvPr id="130057" name="Text Box 9"/>
          <p:cNvSpPr txBox="1">
            <a:spLocks noChangeArrowheads="1"/>
          </p:cNvSpPr>
          <p:nvPr/>
        </p:nvSpPr>
        <p:spPr bwMode="auto">
          <a:xfrm>
            <a:off x="4572000" y="2249488"/>
            <a:ext cx="2774950" cy="641350"/>
          </a:xfrm>
          <a:prstGeom prst="rect">
            <a:avLst/>
          </a:prstGeom>
          <a:noFill/>
          <a:ln w="9525">
            <a:noFill/>
            <a:miter lim="800000"/>
            <a:headEnd/>
            <a:tailEnd/>
          </a:ln>
          <a:effectLst/>
        </p:spPr>
        <p:txBody>
          <a:bodyPr>
            <a:spAutoFit/>
          </a:bodyPr>
          <a:lstStyle/>
          <a:p>
            <a:pPr algn="ctr" eaLnBrk="1" hangingPunct="1"/>
            <a:r>
              <a:rPr lang="en-GB"/>
              <a:t>‘Value’ will not</a:t>
            </a:r>
          </a:p>
          <a:p>
            <a:pPr algn="ctr" eaLnBrk="1" hangingPunct="1"/>
            <a:r>
              <a:rPr lang="en-GB"/>
              <a:t>or cannot be monetised</a:t>
            </a:r>
          </a:p>
        </p:txBody>
      </p:sp>
      <p:sp>
        <p:nvSpPr>
          <p:cNvPr id="130058" name="Text Box 10"/>
          <p:cNvSpPr txBox="1">
            <a:spLocks noChangeArrowheads="1"/>
          </p:cNvSpPr>
          <p:nvPr/>
        </p:nvSpPr>
        <p:spPr bwMode="auto">
          <a:xfrm>
            <a:off x="1449388" y="3130550"/>
            <a:ext cx="3105150" cy="915988"/>
          </a:xfrm>
          <a:prstGeom prst="rect">
            <a:avLst/>
          </a:prstGeom>
          <a:noFill/>
          <a:ln w="9525">
            <a:noFill/>
            <a:miter lim="800000"/>
            <a:headEnd/>
            <a:tailEnd/>
          </a:ln>
          <a:effectLst/>
        </p:spPr>
        <p:txBody>
          <a:bodyPr wrap="none">
            <a:spAutoFit/>
          </a:bodyPr>
          <a:lstStyle/>
          <a:p>
            <a:pPr eaLnBrk="1" hangingPunct="1"/>
            <a:r>
              <a:rPr lang="en-GB"/>
              <a:t>Cost-Benefit Analysis (CBA)</a:t>
            </a:r>
          </a:p>
          <a:p>
            <a:pPr eaLnBrk="1" hangingPunct="1"/>
            <a:endParaRPr lang="en-GB"/>
          </a:p>
          <a:p>
            <a:pPr eaLnBrk="1" hangingPunct="1"/>
            <a:r>
              <a:rPr lang="en-GB"/>
              <a:t>Internal Rate of Return (IRR)</a:t>
            </a:r>
          </a:p>
        </p:txBody>
      </p:sp>
      <p:sp>
        <p:nvSpPr>
          <p:cNvPr id="130059" name="Text Box 11"/>
          <p:cNvSpPr txBox="1">
            <a:spLocks noChangeArrowheads="1"/>
          </p:cNvSpPr>
          <p:nvPr/>
        </p:nvSpPr>
        <p:spPr bwMode="auto">
          <a:xfrm>
            <a:off x="4733925" y="3130550"/>
            <a:ext cx="3067050" cy="915988"/>
          </a:xfrm>
          <a:prstGeom prst="rect">
            <a:avLst/>
          </a:prstGeom>
          <a:noFill/>
          <a:ln w="9525">
            <a:noFill/>
            <a:miter lim="800000"/>
            <a:headEnd/>
            <a:tailEnd/>
          </a:ln>
          <a:effectLst/>
        </p:spPr>
        <p:txBody>
          <a:bodyPr wrap="none">
            <a:spAutoFit/>
          </a:bodyPr>
          <a:lstStyle/>
          <a:p>
            <a:pPr eaLnBrk="1" hangingPunct="1"/>
            <a:r>
              <a:rPr lang="en-GB" dirty="0"/>
              <a:t>Multi-criteria Analysis (MCA)</a:t>
            </a:r>
          </a:p>
          <a:p>
            <a:pPr eaLnBrk="1" hangingPunct="1"/>
            <a:endParaRPr lang="en-GB" dirty="0"/>
          </a:p>
          <a:p>
            <a:pPr eaLnBrk="1" hangingPunct="1"/>
            <a:r>
              <a:rPr lang="en-GB" dirty="0"/>
              <a:t>Compliance oriented</a:t>
            </a:r>
          </a:p>
        </p:txBody>
      </p:sp>
      <p:sp>
        <p:nvSpPr>
          <p:cNvPr id="130060" name="Text Box 12"/>
          <p:cNvSpPr txBox="1">
            <a:spLocks noChangeArrowheads="1"/>
          </p:cNvSpPr>
          <p:nvPr/>
        </p:nvSpPr>
        <p:spPr bwMode="auto">
          <a:xfrm>
            <a:off x="1516063" y="5613400"/>
            <a:ext cx="2889250" cy="366713"/>
          </a:xfrm>
          <a:prstGeom prst="rect">
            <a:avLst/>
          </a:prstGeom>
          <a:noFill/>
          <a:ln w="9525">
            <a:noFill/>
            <a:miter lim="800000"/>
            <a:headEnd/>
            <a:tailEnd/>
          </a:ln>
          <a:effectLst/>
        </p:spPr>
        <p:txBody>
          <a:bodyPr wrap="none">
            <a:spAutoFit/>
          </a:bodyPr>
          <a:lstStyle/>
          <a:p>
            <a:pPr eaLnBrk="1" hangingPunct="1"/>
            <a:r>
              <a:rPr lang="en-GB" dirty="0"/>
              <a:t>Financial programme audit</a:t>
            </a:r>
          </a:p>
        </p:txBody>
      </p:sp>
      <p:sp>
        <p:nvSpPr>
          <p:cNvPr id="130061" name="Text Box 13"/>
          <p:cNvSpPr txBox="1">
            <a:spLocks noChangeArrowheads="1"/>
          </p:cNvSpPr>
          <p:nvPr/>
        </p:nvSpPr>
        <p:spPr bwMode="auto">
          <a:xfrm>
            <a:off x="4897438" y="5613400"/>
            <a:ext cx="2508250" cy="366713"/>
          </a:xfrm>
          <a:prstGeom prst="rect">
            <a:avLst/>
          </a:prstGeom>
          <a:noFill/>
          <a:ln w="9525">
            <a:noFill/>
            <a:miter lim="800000"/>
            <a:headEnd/>
            <a:tailEnd/>
          </a:ln>
          <a:effectLst/>
        </p:spPr>
        <p:txBody>
          <a:bodyPr wrap="none">
            <a:spAutoFit/>
          </a:bodyPr>
          <a:lstStyle/>
          <a:p>
            <a:pPr eaLnBrk="1" hangingPunct="1"/>
            <a:r>
              <a:rPr lang="en-GB">
                <a:solidFill>
                  <a:srgbClr val="FF0000"/>
                </a:solidFill>
              </a:rPr>
              <a:t>Programme Evaluation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AutoShape 2"/>
          <p:cNvSpPr>
            <a:spLocks noGrp="1" noChangeArrowheads="1"/>
          </p:cNvSpPr>
          <p:nvPr>
            <p:ph type="title"/>
          </p:nvPr>
        </p:nvSpPr>
        <p:spPr/>
        <p:txBody>
          <a:bodyPr/>
          <a:lstStyle/>
          <a:p>
            <a:r>
              <a:rPr lang="en-GB" sz="3200"/>
              <a:t>What you want to know in Programme Evaluation</a:t>
            </a:r>
            <a:endParaRPr lang="en-US" sz="3200"/>
          </a:p>
        </p:txBody>
      </p:sp>
      <p:sp>
        <p:nvSpPr>
          <p:cNvPr id="125955" name="Rectangle 3"/>
          <p:cNvSpPr>
            <a:spLocks noGrp="1" noChangeArrowheads="1"/>
          </p:cNvSpPr>
          <p:nvPr>
            <p:ph type="body" idx="1"/>
          </p:nvPr>
        </p:nvSpPr>
        <p:spPr/>
        <p:txBody>
          <a:bodyPr/>
          <a:lstStyle/>
          <a:p>
            <a:pPr>
              <a:lnSpc>
                <a:spcPct val="90000"/>
              </a:lnSpc>
            </a:pPr>
            <a:r>
              <a:rPr lang="en-US" dirty="0"/>
              <a:t>Who took part in FP?</a:t>
            </a:r>
          </a:p>
          <a:p>
            <a:pPr>
              <a:lnSpc>
                <a:spcPct val="90000"/>
              </a:lnSpc>
            </a:pPr>
            <a:r>
              <a:rPr lang="en-US" dirty="0"/>
              <a:t>What kind of work did they perform?</a:t>
            </a:r>
          </a:p>
          <a:p>
            <a:pPr>
              <a:lnSpc>
                <a:spcPct val="90000"/>
              </a:lnSpc>
            </a:pPr>
            <a:r>
              <a:rPr lang="en-US" dirty="0"/>
              <a:t>Why did they take part (benefit / expected outcomes)? </a:t>
            </a:r>
          </a:p>
          <a:p>
            <a:pPr>
              <a:lnSpc>
                <a:spcPct val="90000"/>
              </a:lnSpc>
            </a:pPr>
            <a:r>
              <a:rPr lang="en-US" dirty="0"/>
              <a:t>What did they get out of it (achievements)? </a:t>
            </a:r>
          </a:p>
          <a:p>
            <a:pPr>
              <a:lnSpc>
                <a:spcPct val="90000"/>
              </a:lnSpc>
            </a:pPr>
            <a:r>
              <a:rPr lang="en-US" dirty="0"/>
              <a:t>What made a successful project? </a:t>
            </a:r>
          </a:p>
          <a:p>
            <a:pPr>
              <a:lnSpc>
                <a:spcPct val="90000"/>
              </a:lnSpc>
            </a:pPr>
            <a:r>
              <a:rPr lang="en-US" dirty="0"/>
              <a:t>Did </a:t>
            </a:r>
            <a:r>
              <a:rPr lang="en-US" dirty="0" smtClean="0"/>
              <a:t>FP </a:t>
            </a:r>
            <a:r>
              <a:rPr lang="en-US" dirty="0"/>
              <a:t>work? </a:t>
            </a:r>
          </a:p>
          <a:p>
            <a:pPr>
              <a:lnSpc>
                <a:spcPct val="90000"/>
              </a:lnSpc>
            </a:pPr>
            <a:r>
              <a:rPr lang="en-US" dirty="0"/>
              <a:t>How did Europe benefit?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nvGraphicFramePr>
        <p:xfrm>
          <a:off x="269875" y="895350"/>
          <a:ext cx="8388350" cy="5359400"/>
        </p:xfrm>
        <a:graphic>
          <a:graphicData uri="http://schemas.openxmlformats.org/presentationml/2006/ole">
            <p:oleObj spid="_x0000_s57346" name="Document" r:id="rId3" imgW="9074880" imgH="5807160" progId="Word.Document.8">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5476" name="Picture 4"/>
          <p:cNvPicPr>
            <a:picLocks noChangeAspect="1" noChangeArrowheads="1"/>
          </p:cNvPicPr>
          <p:nvPr/>
        </p:nvPicPr>
        <p:blipFill>
          <a:blip r:embed="rId2" cstate="print"/>
          <a:srcRect/>
          <a:stretch>
            <a:fillRect/>
          </a:stretch>
        </p:blipFill>
        <p:spPr bwMode="auto">
          <a:xfrm>
            <a:off x="454025" y="1125538"/>
            <a:ext cx="8235950" cy="5580062"/>
          </a:xfrm>
          <a:prstGeom prst="rect">
            <a:avLst/>
          </a:prstGeom>
          <a:noFill/>
          <a:ln w="9525">
            <a:noFill/>
            <a:miter lim="800000"/>
            <a:headEnd/>
            <a:tailEnd/>
          </a:ln>
          <a:effectLst/>
        </p:spPr>
      </p:pic>
      <p:sp>
        <p:nvSpPr>
          <p:cNvPr id="105477" name="Text Box 5"/>
          <p:cNvSpPr txBox="1">
            <a:spLocks noChangeArrowheads="1"/>
          </p:cNvSpPr>
          <p:nvPr/>
        </p:nvSpPr>
        <p:spPr bwMode="auto">
          <a:xfrm>
            <a:off x="735013" y="317500"/>
            <a:ext cx="7226300" cy="519113"/>
          </a:xfrm>
          <a:prstGeom prst="rect">
            <a:avLst/>
          </a:prstGeom>
          <a:noFill/>
          <a:ln w="9525">
            <a:noFill/>
            <a:miter lim="800000"/>
            <a:headEnd/>
            <a:tailEnd/>
          </a:ln>
          <a:effectLst/>
        </p:spPr>
        <p:txBody>
          <a:bodyPr wrap="none">
            <a:spAutoFit/>
          </a:bodyPr>
          <a:lstStyle/>
          <a:p>
            <a:r>
              <a:rPr lang="en-GB" sz="2800" b="1"/>
              <a:t>FP5 Participation (Questionnaire answers</a:t>
            </a:r>
            <a:endParaRPr lang="en-US" sz="2800" b="1"/>
          </a:p>
        </p:txBody>
      </p:sp>
      <p:sp>
        <p:nvSpPr>
          <p:cNvPr id="105478" name="Text Box 6"/>
          <p:cNvSpPr txBox="1">
            <a:spLocks noChangeArrowheads="1"/>
          </p:cNvSpPr>
          <p:nvPr/>
        </p:nvSpPr>
        <p:spPr bwMode="auto">
          <a:xfrm>
            <a:off x="735013" y="6453188"/>
            <a:ext cx="2533650" cy="366712"/>
          </a:xfrm>
          <a:prstGeom prst="rect">
            <a:avLst/>
          </a:prstGeom>
          <a:noFill/>
          <a:ln w="9525">
            <a:noFill/>
            <a:miter lim="800000"/>
            <a:headEnd/>
            <a:tailEnd/>
          </a:ln>
          <a:effectLst/>
        </p:spPr>
        <p:txBody>
          <a:bodyPr wrap="none">
            <a:spAutoFit/>
          </a:bodyPr>
          <a:lstStyle/>
          <a:p>
            <a:r>
              <a:rPr lang="en-GB"/>
              <a:t>Source: EC, EUR 2145</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GB"/>
              <a:t>EU system</a:t>
            </a:r>
          </a:p>
        </p:txBody>
      </p:sp>
      <p:sp>
        <p:nvSpPr>
          <p:cNvPr id="8195" name="Rectangle 3"/>
          <p:cNvSpPr>
            <a:spLocks noGrp="1" noChangeArrowheads="1"/>
          </p:cNvSpPr>
          <p:nvPr>
            <p:ph type="body" idx="1"/>
          </p:nvPr>
        </p:nvSpPr>
        <p:spPr/>
        <p:txBody>
          <a:bodyPr/>
          <a:lstStyle/>
          <a:p>
            <a:r>
              <a:rPr lang="en-GB"/>
              <a:t>FPs concentrated on funding relatively applied projects (not only any longer see ERC)</a:t>
            </a:r>
          </a:p>
          <a:p>
            <a:r>
              <a:rPr lang="en-GB"/>
              <a:t>Member States left to fund basic research</a:t>
            </a:r>
          </a:p>
          <a:p>
            <a:r>
              <a:rPr lang="en-GB"/>
              <a:t>Even big science facilities like CERN funded by national govts not EU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nvGraphicFramePr>
        <p:xfrm>
          <a:off x="354013" y="841375"/>
          <a:ext cx="8126412" cy="4837113"/>
        </p:xfrm>
        <a:graphic>
          <a:graphicData uri="http://schemas.openxmlformats.org/presentationml/2006/ole">
            <p:oleObj spid="_x0000_s58370" name="Documento" r:id="rId3" imgW="9347750" imgH="5576890" progId="Word.Document.8">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9394" name="Object 2"/>
          <p:cNvGraphicFramePr>
            <a:graphicFrameLocks noChangeAspect="1"/>
          </p:cNvGraphicFramePr>
          <p:nvPr/>
        </p:nvGraphicFramePr>
        <p:xfrm>
          <a:off x="966788" y="895350"/>
          <a:ext cx="7378700" cy="5032375"/>
        </p:xfrm>
        <a:graphic>
          <a:graphicData uri="http://schemas.openxmlformats.org/presentationml/2006/ole">
            <p:oleObj spid="_x0000_s59394" name="Document" r:id="rId3" imgW="11242800" imgH="7683480" progId="Word.Document.8">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6500" name="Picture 4"/>
          <p:cNvPicPr>
            <a:picLocks noChangeAspect="1" noChangeArrowheads="1"/>
          </p:cNvPicPr>
          <p:nvPr/>
        </p:nvPicPr>
        <p:blipFill>
          <a:blip r:embed="rId2" cstate="print"/>
          <a:srcRect/>
          <a:stretch>
            <a:fillRect/>
          </a:stretch>
        </p:blipFill>
        <p:spPr bwMode="auto">
          <a:xfrm>
            <a:off x="508000" y="755650"/>
            <a:ext cx="8126413" cy="5346700"/>
          </a:xfrm>
          <a:prstGeom prst="rect">
            <a:avLst/>
          </a:prstGeom>
          <a:noFill/>
          <a:ln w="9525">
            <a:noFill/>
            <a:miter lim="800000"/>
            <a:headEnd/>
            <a:tailEnd/>
          </a:ln>
          <a:effectLst/>
        </p:spPr>
      </p:pic>
      <p:sp>
        <p:nvSpPr>
          <p:cNvPr id="106501" name="Text Box 5"/>
          <p:cNvSpPr txBox="1">
            <a:spLocks noChangeArrowheads="1"/>
          </p:cNvSpPr>
          <p:nvPr/>
        </p:nvSpPr>
        <p:spPr bwMode="auto">
          <a:xfrm>
            <a:off x="735013" y="6092825"/>
            <a:ext cx="2533650" cy="366713"/>
          </a:xfrm>
          <a:prstGeom prst="rect">
            <a:avLst/>
          </a:prstGeom>
          <a:noFill/>
          <a:ln w="9525">
            <a:noFill/>
            <a:miter lim="800000"/>
            <a:headEnd/>
            <a:tailEnd/>
          </a:ln>
          <a:effectLst/>
        </p:spPr>
        <p:txBody>
          <a:bodyPr wrap="none">
            <a:spAutoFit/>
          </a:bodyPr>
          <a:lstStyle/>
          <a:p>
            <a:r>
              <a:rPr lang="en-GB"/>
              <a:t>Source: EC, EUR 2145</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7522" name="Picture 2"/>
          <p:cNvPicPr>
            <a:picLocks noChangeAspect="1" noChangeArrowheads="1"/>
          </p:cNvPicPr>
          <p:nvPr/>
        </p:nvPicPr>
        <p:blipFill>
          <a:blip r:embed="rId2" cstate="print"/>
          <a:srcRect/>
          <a:stretch>
            <a:fillRect/>
          </a:stretch>
        </p:blipFill>
        <p:spPr bwMode="auto">
          <a:xfrm>
            <a:off x="179388" y="-98425"/>
            <a:ext cx="8964612" cy="6357938"/>
          </a:xfrm>
          <a:prstGeom prst="rect">
            <a:avLst/>
          </a:prstGeom>
          <a:noFill/>
          <a:ln w="9525">
            <a:noFill/>
            <a:miter lim="800000"/>
            <a:headEnd/>
            <a:tailEnd/>
          </a:ln>
          <a:effectLst/>
        </p:spPr>
      </p:pic>
      <p:sp>
        <p:nvSpPr>
          <p:cNvPr id="107523" name="Text Box 3"/>
          <p:cNvSpPr txBox="1">
            <a:spLocks noChangeArrowheads="1"/>
          </p:cNvSpPr>
          <p:nvPr/>
        </p:nvSpPr>
        <p:spPr bwMode="auto">
          <a:xfrm>
            <a:off x="735013" y="6237288"/>
            <a:ext cx="2533650" cy="366712"/>
          </a:xfrm>
          <a:prstGeom prst="rect">
            <a:avLst/>
          </a:prstGeom>
          <a:noFill/>
          <a:ln w="9525">
            <a:noFill/>
            <a:miter lim="800000"/>
            <a:headEnd/>
            <a:tailEnd/>
          </a:ln>
          <a:effectLst/>
        </p:spPr>
        <p:txBody>
          <a:bodyPr wrap="none">
            <a:spAutoFit/>
          </a:bodyPr>
          <a:lstStyle/>
          <a:p>
            <a:r>
              <a:rPr lang="en-GB"/>
              <a:t>Source: EC, EUR 2145</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AutoShape 4"/>
          <p:cNvSpPr>
            <a:spLocks noGrp="1" noChangeArrowheads="1"/>
          </p:cNvSpPr>
          <p:nvPr>
            <p:ph type="ctrTitle"/>
          </p:nvPr>
        </p:nvSpPr>
        <p:spPr/>
        <p:txBody>
          <a:bodyPr/>
          <a:lstStyle/>
          <a:p>
            <a:r>
              <a:rPr lang="en-GB"/>
              <a:t>The European Research Area</a:t>
            </a:r>
            <a:endParaRPr lang="en-US"/>
          </a:p>
        </p:txBody>
      </p:sp>
      <p:sp>
        <p:nvSpPr>
          <p:cNvPr id="94213"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Grp="1" noChangeArrowheads="1"/>
          </p:cNvSpPr>
          <p:nvPr>
            <p:ph type="title"/>
          </p:nvPr>
        </p:nvSpPr>
        <p:spPr/>
        <p:txBody>
          <a:bodyPr/>
          <a:lstStyle/>
          <a:p>
            <a:r>
              <a:rPr lang="en-GB"/>
              <a:t>The European Research Area</a:t>
            </a:r>
          </a:p>
        </p:txBody>
      </p:sp>
      <p:sp>
        <p:nvSpPr>
          <p:cNvPr id="90115" name="Rectangle 3"/>
          <p:cNvSpPr>
            <a:spLocks noGrp="1" noChangeArrowheads="1"/>
          </p:cNvSpPr>
          <p:nvPr>
            <p:ph type="body" idx="1"/>
          </p:nvPr>
        </p:nvSpPr>
        <p:spPr>
          <a:xfrm>
            <a:off x="838200" y="2362200"/>
            <a:ext cx="7693025" cy="4162425"/>
          </a:xfrm>
        </p:spPr>
        <p:txBody>
          <a:bodyPr/>
          <a:lstStyle/>
          <a:p>
            <a:r>
              <a:rPr lang="en-GB"/>
              <a:t>Busquin – EU RTD and innovation lagging behind US.</a:t>
            </a:r>
          </a:p>
          <a:p>
            <a:r>
              <a:rPr lang="en-GB"/>
              <a:t>The ‘European Paradox’ – Europe strong at research but weak at exploiting in innovations</a:t>
            </a:r>
          </a:p>
          <a:p>
            <a:pPr lvl="1"/>
            <a:r>
              <a:rPr lang="en-GB"/>
              <a:t>Little systematic evidence of it when the “newer” sciences are considered.</a:t>
            </a:r>
          </a:p>
          <a:p>
            <a:pPr>
              <a:buFont typeface="Wingdings" pitchFamily="2" charset="2"/>
              <a:buNone/>
            </a:pPr>
            <a:endParaRPr lang="en-GB"/>
          </a:p>
          <a:p>
            <a:pPr>
              <a:buFont typeface="Wingdings" pitchFamily="2" charset="2"/>
              <a:buNone/>
            </a:pPr>
            <a:r>
              <a:rPr lang="en-GB"/>
              <a:t> http://ec.europa.eu/research/era/index_en.html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r>
              <a:rPr lang="en-GB"/>
              <a:t>The Lisbon Objectives</a:t>
            </a:r>
            <a:endParaRPr lang="en-US"/>
          </a:p>
        </p:txBody>
      </p:sp>
      <p:sp>
        <p:nvSpPr>
          <p:cNvPr id="96259" name="Rectangle 3"/>
          <p:cNvSpPr>
            <a:spLocks noGrp="1" noChangeArrowheads="1"/>
          </p:cNvSpPr>
          <p:nvPr>
            <p:ph type="body" idx="1"/>
          </p:nvPr>
        </p:nvSpPr>
        <p:spPr/>
        <p:txBody>
          <a:bodyPr/>
          <a:lstStyle/>
          <a:p>
            <a:endParaRPr lang="en-US"/>
          </a:p>
          <a:p>
            <a:r>
              <a:rPr lang="en-US"/>
              <a:t>“ to make Europe, by 2010, the most competitive and the most dynamic knowledge-based economy in the world".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en-GB"/>
              <a:t>The Lisbon Objectives</a:t>
            </a:r>
          </a:p>
        </p:txBody>
      </p:sp>
      <p:sp>
        <p:nvSpPr>
          <p:cNvPr id="36867" name="Rectangle 3"/>
          <p:cNvSpPr>
            <a:spLocks noGrp="1" noChangeArrowheads="1"/>
          </p:cNvSpPr>
          <p:nvPr>
            <p:ph type="body" idx="1"/>
          </p:nvPr>
        </p:nvSpPr>
        <p:spPr/>
        <p:txBody>
          <a:bodyPr/>
          <a:lstStyle/>
          <a:p>
            <a:pPr>
              <a:lnSpc>
                <a:spcPct val="80000"/>
              </a:lnSpc>
            </a:pPr>
            <a:r>
              <a:rPr lang="en-GB" sz="2400" b="1" i="1"/>
              <a:t>Aim = to achieve economic growth, competitiveness and employment on the one hand, and social and environmental sustainability on the other hand. </a:t>
            </a:r>
          </a:p>
          <a:p>
            <a:pPr>
              <a:lnSpc>
                <a:spcPct val="80000"/>
              </a:lnSpc>
            </a:pPr>
            <a:r>
              <a:rPr lang="en-GB" sz="2400" b="1" i="1"/>
              <a:t>i.e. sustaining ‘the European model’ of society for future generations in the face of growing global competition and ageing populations.</a:t>
            </a:r>
          </a:p>
          <a:p>
            <a:pPr lvl="1">
              <a:lnSpc>
                <a:spcPct val="80000"/>
              </a:lnSpc>
              <a:buFontTx/>
              <a:buNone/>
            </a:pPr>
            <a:endParaRPr lang="en-GB" sz="2000"/>
          </a:p>
          <a:p>
            <a:pPr lvl="1">
              <a:lnSpc>
                <a:spcPct val="80000"/>
              </a:lnSpc>
            </a:pPr>
            <a:r>
              <a:rPr lang="en-GB" sz="2000"/>
              <a:t>to foster sustainable prosperity and solidarity</a:t>
            </a:r>
          </a:p>
          <a:p>
            <a:pPr lvl="1">
              <a:lnSpc>
                <a:spcPct val="80000"/>
              </a:lnSpc>
            </a:pPr>
            <a:r>
              <a:rPr lang="en-GB" sz="2000"/>
              <a:t>to reconnect the EU with the citizens</a:t>
            </a:r>
          </a:p>
          <a:p>
            <a:pPr lvl="1">
              <a:lnSpc>
                <a:spcPct val="80000"/>
              </a:lnSpc>
            </a:pPr>
            <a:r>
              <a:rPr lang="en-GB" sz="2000"/>
              <a:t>to make the Union a strong global partner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p:txBody>
          <a:bodyPr/>
          <a:lstStyle/>
          <a:p>
            <a:r>
              <a:rPr lang="en-GB"/>
              <a:t>The Lisbon Objectives</a:t>
            </a:r>
            <a:endParaRPr lang="en-US"/>
          </a:p>
        </p:txBody>
      </p:sp>
      <p:sp>
        <p:nvSpPr>
          <p:cNvPr id="97283" name="Rectangle 3"/>
          <p:cNvSpPr>
            <a:spLocks noGrp="1" noChangeArrowheads="1"/>
          </p:cNvSpPr>
          <p:nvPr>
            <p:ph type="body" idx="1"/>
          </p:nvPr>
        </p:nvSpPr>
        <p:spPr/>
        <p:txBody>
          <a:bodyPr/>
          <a:lstStyle/>
          <a:p>
            <a:pPr>
              <a:lnSpc>
                <a:spcPct val="90000"/>
              </a:lnSpc>
            </a:pPr>
            <a:r>
              <a:rPr lang="en-GB" b="1" i="1"/>
              <a:t>Investing in knowledge seen as the best way for Europe to foster sustainable growth in a globalised economy</a:t>
            </a:r>
          </a:p>
          <a:p>
            <a:pPr>
              <a:lnSpc>
                <a:spcPct val="90000"/>
              </a:lnSpc>
            </a:pPr>
            <a:endParaRPr lang="en-GB" b="1" i="1"/>
          </a:p>
          <a:p>
            <a:pPr lvl="2">
              <a:lnSpc>
                <a:spcPct val="90000"/>
              </a:lnSpc>
            </a:pPr>
            <a:r>
              <a:rPr lang="en-GB"/>
              <a:t>“As the driver for the production and exploitation of knowledge, research is above all a linchpin in the implementation of the Lisbon strategy to make Europe the most dynamic and competitive, knowledge-based economy in the world, capable of sustaining economic growth, employment and social cohesion.”</a:t>
            </a:r>
          </a:p>
          <a:p>
            <a:pPr>
              <a:lnSpc>
                <a:spcPct val="90000"/>
              </a:lnSpc>
            </a:pP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r>
              <a:rPr lang="en-GB"/>
              <a:t>2002 Barcelona 3% target in 2010</a:t>
            </a:r>
          </a:p>
        </p:txBody>
      </p:sp>
      <p:sp>
        <p:nvSpPr>
          <p:cNvPr id="38915" name="Rectangle 3"/>
          <p:cNvSpPr>
            <a:spLocks noGrp="1" noChangeArrowheads="1"/>
          </p:cNvSpPr>
          <p:nvPr>
            <p:ph type="body" idx="1"/>
          </p:nvPr>
        </p:nvSpPr>
        <p:spPr/>
        <p:txBody>
          <a:bodyPr/>
          <a:lstStyle/>
          <a:p>
            <a:r>
              <a:rPr lang="en-GB" sz="2400"/>
              <a:t>EU devotes only 1.96 % of its GDP to research and development (2006)</a:t>
            </a:r>
          </a:p>
          <a:p>
            <a:r>
              <a:rPr lang="en-GB" sz="2400"/>
              <a:t>Cf. 2.59% for United States, 3.12 % for Japan, 2.9% for Korea (2006)</a:t>
            </a:r>
          </a:p>
          <a:p>
            <a:r>
              <a:rPr lang="en-GB" sz="2400"/>
              <a:t>Gap between US and EU currently ~€ 130 billion a year (80% = the difference in private sector spending in R&amp;D)</a:t>
            </a:r>
          </a:p>
          <a:p>
            <a:r>
              <a:rPr lang="en-GB" sz="2400"/>
              <a:t>Barcelona European Council set target of raising the European research effort to 3% of EU GDP (two thirds coming from industry)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AutoShape 4"/>
          <p:cNvSpPr>
            <a:spLocks noGrp="1" noChangeArrowheads="1"/>
          </p:cNvSpPr>
          <p:nvPr>
            <p:ph type="ctrTitle"/>
          </p:nvPr>
        </p:nvSpPr>
        <p:spPr/>
        <p:txBody>
          <a:bodyPr/>
          <a:lstStyle/>
          <a:p>
            <a:r>
              <a:rPr lang="en-GB"/>
              <a:t>History of EU R&amp;D Programmes</a:t>
            </a:r>
            <a:endParaRPr lang="en-US"/>
          </a:p>
        </p:txBody>
      </p:sp>
      <p:sp>
        <p:nvSpPr>
          <p:cNvPr id="8090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AutoShape 2"/>
          <p:cNvSpPr>
            <a:spLocks noGrp="1" noChangeArrowheads="1"/>
          </p:cNvSpPr>
          <p:nvPr>
            <p:ph type="title"/>
          </p:nvPr>
        </p:nvSpPr>
        <p:spPr>
          <a:xfrm>
            <a:off x="762000" y="836613"/>
            <a:ext cx="7924800" cy="1143000"/>
          </a:xfrm>
        </p:spPr>
        <p:txBody>
          <a:bodyPr/>
          <a:lstStyle/>
          <a:p>
            <a:r>
              <a:rPr lang="en-GB" sz="3200"/>
              <a:t>2004-2005 Review of the Lisbon Strategy (Janez Potocnik comm)</a:t>
            </a:r>
            <a:endParaRPr lang="en-US" sz="3200"/>
          </a:p>
        </p:txBody>
      </p:sp>
      <p:sp>
        <p:nvSpPr>
          <p:cNvPr id="98307" name="Rectangle 3"/>
          <p:cNvSpPr>
            <a:spLocks noGrp="1" noChangeArrowheads="1"/>
          </p:cNvSpPr>
          <p:nvPr>
            <p:ph type="body" idx="1"/>
          </p:nvPr>
        </p:nvSpPr>
        <p:spPr/>
        <p:txBody>
          <a:bodyPr/>
          <a:lstStyle/>
          <a:p>
            <a:r>
              <a:rPr lang="en-US"/>
              <a:t>The Kok Commission report was the basis for the refocusing and restart of the Lisbon Agenda mainly under economic terms only, social and environmental parts are not a priority any longer.</a:t>
            </a:r>
          </a:p>
          <a:p>
            <a:endParaRPr lang="en-GB"/>
          </a:p>
          <a:p>
            <a:pPr>
              <a:buFont typeface="Wingdings" pitchFamily="2" charset="2"/>
              <a:buNone/>
            </a:pPr>
            <a:r>
              <a:rPr lang="en-US" sz="1600"/>
              <a:t>http://eur-lex.europa.eu/LexUriServ/site/en/com/2005/com2005_0024en01.pdf</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n-GB" sz="3200"/>
              <a:t>2007 green paper (to prepare for 3</a:t>
            </a:r>
            <a:r>
              <a:rPr lang="en-GB" sz="3200" baseline="30000"/>
              <a:t>rd</a:t>
            </a:r>
            <a:r>
              <a:rPr lang="en-GB" sz="3200"/>
              <a:t> cycle)</a:t>
            </a:r>
            <a:endParaRPr lang="en-US" sz="3200"/>
          </a:p>
        </p:txBody>
      </p:sp>
      <p:sp>
        <p:nvSpPr>
          <p:cNvPr id="108547" name="Rectangle 3"/>
          <p:cNvSpPr>
            <a:spLocks noGrp="1" noChangeArrowheads="1"/>
          </p:cNvSpPr>
          <p:nvPr>
            <p:ph type="body" idx="1"/>
          </p:nvPr>
        </p:nvSpPr>
        <p:spPr>
          <a:xfrm>
            <a:off x="838200" y="2362200"/>
            <a:ext cx="7693025" cy="4306888"/>
          </a:xfrm>
        </p:spPr>
        <p:txBody>
          <a:bodyPr/>
          <a:lstStyle/>
          <a:p>
            <a:r>
              <a:rPr lang="en-GB"/>
              <a:t>European “internal market” for research:</a:t>
            </a:r>
          </a:p>
          <a:p>
            <a:pPr lvl="1"/>
            <a:r>
              <a:rPr lang="en-US"/>
              <a:t>Realising a single labour market for researchers</a:t>
            </a:r>
          </a:p>
          <a:p>
            <a:pPr lvl="1"/>
            <a:r>
              <a:rPr lang="en-US"/>
              <a:t>Developing world-class research infrastructures</a:t>
            </a:r>
          </a:p>
          <a:p>
            <a:pPr lvl="1"/>
            <a:r>
              <a:rPr lang="en-US"/>
              <a:t>Strengthening research institutions</a:t>
            </a:r>
          </a:p>
          <a:p>
            <a:pPr lvl="1"/>
            <a:r>
              <a:rPr lang="en-US"/>
              <a:t>Sharing knowledge (IPR regulation)</a:t>
            </a:r>
          </a:p>
          <a:p>
            <a:pPr lvl="1"/>
            <a:r>
              <a:rPr lang="en-US"/>
              <a:t>Optimising research programmes and priorities</a:t>
            </a:r>
          </a:p>
          <a:p>
            <a:pPr lvl="1"/>
            <a:r>
              <a:rPr lang="en-US"/>
              <a:t>Opening to the world: international cooperation in S&amp;T.</a:t>
            </a:r>
          </a:p>
          <a:p>
            <a:pPr>
              <a:buFont typeface="Wingdings" pitchFamily="2" charset="2"/>
              <a:buNone/>
            </a:pPr>
            <a:r>
              <a:rPr lang="en-US" sz="2200"/>
              <a:t>http://ec.europa.eu/research/era/pdf/era_gp_final_en.pdf</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n-US"/>
              <a:t>April 2008 the "Ljubljana Process" </a:t>
            </a:r>
          </a:p>
        </p:txBody>
      </p:sp>
      <p:sp>
        <p:nvSpPr>
          <p:cNvPr id="113667" name="Rectangle 3"/>
          <p:cNvSpPr>
            <a:spLocks noGrp="1" noChangeArrowheads="1"/>
          </p:cNvSpPr>
          <p:nvPr>
            <p:ph type="body" idx="1"/>
          </p:nvPr>
        </p:nvSpPr>
        <p:spPr>
          <a:xfrm>
            <a:off x="838200" y="2362200"/>
            <a:ext cx="7693025" cy="4495800"/>
          </a:xfrm>
        </p:spPr>
        <p:txBody>
          <a:bodyPr/>
          <a:lstStyle/>
          <a:p>
            <a:r>
              <a:rPr lang="en-GB"/>
              <a:t>Enhancement of the overall </a:t>
            </a:r>
            <a:r>
              <a:rPr lang="en-GB" b="1" i="1"/>
              <a:t>governance</a:t>
            </a:r>
            <a:r>
              <a:rPr lang="en-GB"/>
              <a:t> of the ERA;</a:t>
            </a:r>
          </a:p>
          <a:p>
            <a:r>
              <a:rPr lang="en-GB"/>
              <a:t>Develop a shared vision between Commission and Member States with clear targets, indicators, monitoring and evaluation.</a:t>
            </a:r>
            <a:endParaRPr lang="en-US"/>
          </a:p>
        </p:txBody>
      </p:sp>
      <p:sp>
        <p:nvSpPr>
          <p:cNvPr id="113668" name="Text Box 4"/>
          <p:cNvSpPr txBox="1">
            <a:spLocks noChangeArrowheads="1"/>
          </p:cNvSpPr>
          <p:nvPr/>
        </p:nvSpPr>
        <p:spPr bwMode="auto">
          <a:xfrm>
            <a:off x="1023938" y="6329363"/>
            <a:ext cx="6965950" cy="366712"/>
          </a:xfrm>
          <a:prstGeom prst="rect">
            <a:avLst/>
          </a:prstGeom>
          <a:noFill/>
          <a:ln w="9525">
            <a:noFill/>
            <a:miter lim="800000"/>
            <a:headEnd/>
            <a:tailEnd/>
          </a:ln>
          <a:effectLst/>
        </p:spPr>
        <p:txBody>
          <a:bodyPr wrap="none">
            <a:spAutoFit/>
          </a:bodyPr>
          <a:lstStyle/>
          <a:p>
            <a:r>
              <a:rPr lang="en-US"/>
              <a:t>http://register.consilium.europa.eu/pdf/en/08/st09/st09076.en08.pdf</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n-GB" dirty="0"/>
              <a:t>5 new </a:t>
            </a:r>
            <a:r>
              <a:rPr lang="en-GB" dirty="0" smtClean="0"/>
              <a:t>initiatives: </a:t>
            </a:r>
            <a:r>
              <a:rPr lang="en-GB" dirty="0"/>
              <a:t>see Green Paper</a:t>
            </a:r>
            <a:endParaRPr lang="en-US" dirty="0"/>
          </a:p>
        </p:txBody>
      </p:sp>
      <p:sp>
        <p:nvSpPr>
          <p:cNvPr id="115715" name="Rectangle 3"/>
          <p:cNvSpPr>
            <a:spLocks noGrp="1" noChangeArrowheads="1"/>
          </p:cNvSpPr>
          <p:nvPr>
            <p:ph type="body" idx="1"/>
          </p:nvPr>
        </p:nvSpPr>
        <p:spPr/>
        <p:txBody>
          <a:bodyPr/>
          <a:lstStyle/>
          <a:p>
            <a:r>
              <a:rPr lang="en-GB"/>
              <a:t>Researchers (mobility)</a:t>
            </a:r>
          </a:p>
          <a:p>
            <a:r>
              <a:rPr lang="en-GB"/>
              <a:t>Research infrastructure (pan-european)</a:t>
            </a:r>
          </a:p>
          <a:p>
            <a:r>
              <a:rPr lang="en-GB"/>
              <a:t>Knowledge sharing (IPRs)</a:t>
            </a:r>
          </a:p>
          <a:p>
            <a:r>
              <a:rPr lang="en-GB"/>
              <a:t>Research programmes (coordination)</a:t>
            </a:r>
          </a:p>
          <a:p>
            <a:r>
              <a:rPr lang="en-GB"/>
              <a:t>International S&amp;T cooperation (globalisation of R&amp;D)</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AutoShape 4"/>
          <p:cNvSpPr>
            <a:spLocks noGrp="1" noChangeArrowheads="1"/>
          </p:cNvSpPr>
          <p:nvPr>
            <p:ph type="ctrTitle"/>
          </p:nvPr>
        </p:nvSpPr>
        <p:spPr/>
        <p:txBody>
          <a:bodyPr/>
          <a:lstStyle/>
          <a:p>
            <a:r>
              <a:rPr lang="en-GB"/>
              <a:t>Framework Programme 7</a:t>
            </a:r>
            <a:endParaRPr lang="en-US"/>
          </a:p>
        </p:txBody>
      </p:sp>
      <p:sp>
        <p:nvSpPr>
          <p:cNvPr id="99333"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GB"/>
              <a:t>FP7</a:t>
            </a:r>
          </a:p>
        </p:txBody>
      </p:sp>
      <p:sp>
        <p:nvSpPr>
          <p:cNvPr id="40963" name="Rectangle 3"/>
          <p:cNvSpPr>
            <a:spLocks noGrp="1" noChangeArrowheads="1"/>
          </p:cNvSpPr>
          <p:nvPr>
            <p:ph type="body" idx="1"/>
          </p:nvPr>
        </p:nvSpPr>
        <p:spPr/>
        <p:txBody>
          <a:bodyPr/>
          <a:lstStyle/>
          <a:p>
            <a:pPr lvl="1"/>
            <a:r>
              <a:rPr lang="en-GB"/>
              <a:t>to gain leadership in key scientific and technology areas by working together</a:t>
            </a:r>
          </a:p>
          <a:p>
            <a:pPr lvl="1"/>
            <a:r>
              <a:rPr lang="en-GB"/>
              <a:t>to reinforce the excellence of Europe’s knowledge base by fostering competition between researchers at EU level</a:t>
            </a:r>
          </a:p>
          <a:p>
            <a:pPr lvl="1"/>
            <a:r>
              <a:rPr lang="en-GB"/>
              <a:t>to strengthen the career prospects and mobility of researchers</a:t>
            </a:r>
          </a:p>
          <a:p>
            <a:pPr lvl="1"/>
            <a:r>
              <a:rPr lang="en-GB"/>
              <a:t>to develop and fully exploit the EU’s research capacities through large-scale infrastructures, regional cooperation and innovating SMEs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r>
              <a:rPr lang="en-GB"/>
              <a:t>FP7 </a:t>
            </a:r>
          </a:p>
        </p:txBody>
      </p:sp>
      <p:sp>
        <p:nvSpPr>
          <p:cNvPr id="43011" name="Rectangle 3"/>
          <p:cNvSpPr>
            <a:spLocks noGrp="1" noChangeArrowheads="1"/>
          </p:cNvSpPr>
          <p:nvPr>
            <p:ph type="body" idx="1"/>
          </p:nvPr>
        </p:nvSpPr>
        <p:spPr/>
        <p:txBody>
          <a:bodyPr/>
          <a:lstStyle/>
          <a:p>
            <a:pPr>
              <a:lnSpc>
                <a:spcPct val="90000"/>
              </a:lnSpc>
            </a:pPr>
            <a:r>
              <a:rPr lang="en-GB" sz="2400" b="1" i="1"/>
              <a:t>Continues transition towards ERA</a:t>
            </a:r>
          </a:p>
          <a:p>
            <a:pPr>
              <a:lnSpc>
                <a:spcPct val="90000"/>
              </a:lnSpc>
            </a:pPr>
            <a:r>
              <a:rPr lang="en-GB" sz="2400" b="1" i="1"/>
              <a:t>Emphasis on research themes in areas where EU should</a:t>
            </a:r>
          </a:p>
          <a:p>
            <a:pPr lvl="1">
              <a:lnSpc>
                <a:spcPct val="90000"/>
              </a:lnSpc>
            </a:pPr>
            <a:r>
              <a:rPr lang="en-GB" sz="2000"/>
              <a:t>reinforce and better exploit its knowledge base</a:t>
            </a:r>
          </a:p>
          <a:p>
            <a:pPr lvl="1">
              <a:lnSpc>
                <a:spcPct val="90000"/>
              </a:lnSpc>
            </a:pPr>
            <a:r>
              <a:rPr lang="en-GB" sz="2000"/>
              <a:t>develop technology leadership</a:t>
            </a:r>
          </a:p>
          <a:p>
            <a:pPr lvl="1">
              <a:lnSpc>
                <a:spcPct val="90000"/>
              </a:lnSpc>
            </a:pPr>
            <a:r>
              <a:rPr lang="en-GB" sz="2000"/>
              <a:t>raise visibility of its research action</a:t>
            </a:r>
          </a:p>
          <a:p>
            <a:pPr>
              <a:lnSpc>
                <a:spcPct val="90000"/>
              </a:lnSpc>
            </a:pPr>
            <a:r>
              <a:rPr lang="en-GB" sz="2400" b="1" i="1"/>
              <a:t>Reinforcing links with national and private efforts</a:t>
            </a:r>
          </a:p>
          <a:p>
            <a:pPr>
              <a:lnSpc>
                <a:spcPct val="90000"/>
              </a:lnSpc>
            </a:pPr>
            <a:r>
              <a:rPr lang="en-GB" sz="2400" b="1" i="1"/>
              <a:t>Themes identified largely build on those of FP6</a:t>
            </a:r>
          </a:p>
          <a:p>
            <a:pPr lvl="1">
              <a:lnSpc>
                <a:spcPct val="90000"/>
              </a:lnSpc>
            </a:pPr>
            <a:r>
              <a:rPr lang="en-GB" sz="2000"/>
              <a:t>health, biotechnology, information technology, nanotechnology, transport, energy and environment</a:t>
            </a:r>
          </a:p>
          <a:p>
            <a:pPr lvl="1">
              <a:lnSpc>
                <a:spcPct val="90000"/>
              </a:lnSpc>
            </a:pPr>
            <a:r>
              <a:rPr lang="en-GB" sz="2000"/>
              <a:t>but also security research</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AutoShape 2"/>
          <p:cNvSpPr>
            <a:spLocks noGrp="1" noChangeArrowheads="1"/>
          </p:cNvSpPr>
          <p:nvPr>
            <p:ph type="title"/>
          </p:nvPr>
        </p:nvSpPr>
        <p:spPr/>
        <p:txBody>
          <a:bodyPr/>
          <a:lstStyle/>
          <a:p>
            <a:r>
              <a:rPr lang="en-GB"/>
              <a:t>FP 7</a:t>
            </a:r>
            <a:endParaRPr lang="en-US"/>
          </a:p>
        </p:txBody>
      </p:sp>
      <p:sp>
        <p:nvSpPr>
          <p:cNvPr id="101379" name="Rectangle 3"/>
          <p:cNvSpPr>
            <a:spLocks noGrp="1" noChangeArrowheads="1"/>
          </p:cNvSpPr>
          <p:nvPr>
            <p:ph type="body" idx="1"/>
          </p:nvPr>
        </p:nvSpPr>
        <p:spPr/>
        <p:txBody>
          <a:bodyPr/>
          <a:lstStyle/>
          <a:p>
            <a:r>
              <a:rPr lang="en-GB"/>
              <a:t>Four specific programmes:</a:t>
            </a:r>
          </a:p>
          <a:p>
            <a:pPr lvl="1"/>
            <a:r>
              <a:rPr lang="en-GB"/>
              <a:t>Cooperation (traditional FP RD projects) 65%</a:t>
            </a:r>
          </a:p>
          <a:p>
            <a:pPr lvl="1"/>
            <a:r>
              <a:rPr lang="en-GB"/>
              <a:t>Ideas (European Research Council) 15%</a:t>
            </a:r>
          </a:p>
          <a:p>
            <a:pPr lvl="1"/>
            <a:r>
              <a:rPr lang="en-GB"/>
              <a:t>People (Marie Courie) 9%</a:t>
            </a:r>
          </a:p>
          <a:p>
            <a:pPr lvl="1"/>
            <a:r>
              <a:rPr lang="en-GB"/>
              <a:t>Capacities (mix bag with infrastructure, cohesion, SMEs)  8%</a:t>
            </a:r>
          </a:p>
          <a:p>
            <a:pPr lvl="1"/>
            <a:r>
              <a:rPr lang="en-GB"/>
              <a:t>JRC 3%</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r>
              <a:rPr lang="en-GB"/>
              <a:t>European Research Council</a:t>
            </a:r>
          </a:p>
        </p:txBody>
      </p:sp>
      <p:sp>
        <p:nvSpPr>
          <p:cNvPr id="45059" name="Rectangle 3"/>
          <p:cNvSpPr>
            <a:spLocks noGrp="1" noChangeArrowheads="1"/>
          </p:cNvSpPr>
          <p:nvPr>
            <p:ph type="body" idx="1"/>
          </p:nvPr>
        </p:nvSpPr>
        <p:spPr/>
        <p:txBody>
          <a:bodyPr/>
          <a:lstStyle/>
          <a:p>
            <a:pPr>
              <a:lnSpc>
                <a:spcPct val="90000"/>
              </a:lnSpc>
            </a:pPr>
            <a:r>
              <a:rPr lang="en-GB" sz="2400"/>
              <a:t>Concern re state of ‘frontier research’ cf. US (as reflected in highly cited papers, Nobel Prizes etc.)</a:t>
            </a:r>
          </a:p>
          <a:p>
            <a:pPr>
              <a:lnSpc>
                <a:spcPct val="90000"/>
              </a:lnSpc>
            </a:pPr>
            <a:r>
              <a:rPr lang="en-GB" sz="2400"/>
              <a:t>Need new mechanism with emphasis on excellence, competition and attracting best scientists</a:t>
            </a:r>
          </a:p>
          <a:p>
            <a:pPr>
              <a:lnSpc>
                <a:spcPct val="90000"/>
              </a:lnSpc>
            </a:pPr>
            <a:r>
              <a:rPr lang="en-GB" sz="2400"/>
              <a:t>New European Research Council (ERC) to fund investigator-driven projects in all research areas</a:t>
            </a:r>
          </a:p>
          <a:p>
            <a:pPr>
              <a:lnSpc>
                <a:spcPct val="90000"/>
              </a:lnSpc>
            </a:pPr>
            <a:r>
              <a:rPr lang="en-GB" sz="2400"/>
              <a:t>Projects selected through peer review on sole basis of scientific excellence</a:t>
            </a:r>
          </a:p>
          <a:p>
            <a:pPr>
              <a:lnSpc>
                <a:spcPct val="90000"/>
              </a:lnSpc>
            </a:pPr>
            <a:r>
              <a:rPr lang="en-GB" sz="2400"/>
              <a:t>ERC to have full autonomy, under governance of assembly of eminent scientists </a:t>
            </a:r>
          </a:p>
        </p:txBody>
      </p:sp>
      <p:sp>
        <p:nvSpPr>
          <p:cNvPr id="45060" name="Text Box 4"/>
          <p:cNvSpPr txBox="1">
            <a:spLocks noChangeArrowheads="1"/>
          </p:cNvSpPr>
          <p:nvPr/>
        </p:nvSpPr>
        <p:spPr bwMode="auto">
          <a:xfrm>
            <a:off x="1116013" y="6092825"/>
            <a:ext cx="4725987" cy="457200"/>
          </a:xfrm>
          <a:prstGeom prst="rect">
            <a:avLst/>
          </a:prstGeom>
          <a:noFill/>
          <a:ln w="9525">
            <a:noFill/>
            <a:miter lim="800000"/>
            <a:headEnd/>
            <a:tailEnd/>
          </a:ln>
          <a:effectLst/>
        </p:spPr>
        <p:txBody>
          <a:bodyPr wrap="none">
            <a:spAutoFit/>
          </a:bodyPr>
          <a:lstStyle/>
          <a:p>
            <a:r>
              <a:rPr lang="en-US" sz="2400"/>
              <a:t>http://erc.europa.eu/index_en.cfm</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n-GB" sz="3200"/>
              <a:t>European Institute of Innovation and Technology (EIT)</a:t>
            </a:r>
            <a:endParaRPr lang="en-US" sz="3200"/>
          </a:p>
        </p:txBody>
      </p:sp>
      <p:sp>
        <p:nvSpPr>
          <p:cNvPr id="109571" name="Rectangle 3"/>
          <p:cNvSpPr>
            <a:spLocks noGrp="1" noChangeArrowheads="1"/>
          </p:cNvSpPr>
          <p:nvPr>
            <p:ph type="body" idx="1"/>
          </p:nvPr>
        </p:nvSpPr>
        <p:spPr>
          <a:xfrm>
            <a:off x="838200" y="2362200"/>
            <a:ext cx="7693025" cy="4162425"/>
          </a:xfrm>
        </p:spPr>
        <p:txBody>
          <a:bodyPr/>
          <a:lstStyle/>
          <a:p>
            <a:pPr>
              <a:lnSpc>
                <a:spcPct val="80000"/>
              </a:lnSpc>
            </a:pPr>
            <a:r>
              <a:rPr lang="en-GB" sz="2400"/>
              <a:t>Governing Board has been set up 30/7/2008</a:t>
            </a:r>
          </a:p>
          <a:p>
            <a:pPr>
              <a:lnSpc>
                <a:spcPct val="80000"/>
              </a:lnSpc>
            </a:pPr>
            <a:r>
              <a:rPr lang="en-GB" sz="2400" b="1" u="sng"/>
              <a:t>Knowledge Intensive Communities</a:t>
            </a:r>
            <a:r>
              <a:rPr lang="en-GB" sz="2400"/>
              <a:t> – KIC: </a:t>
            </a:r>
            <a:r>
              <a:rPr lang="en-US" sz="2400"/>
              <a:t>Highly integrated public-private networks of universities, research organisations and businesses.  </a:t>
            </a:r>
            <a:r>
              <a:rPr lang="en-GB" sz="2400"/>
              <a:t>2 or 3 selected by the Board (for ex: </a:t>
            </a:r>
            <a:r>
              <a:rPr lang="en-US" sz="2400"/>
              <a:t>climate change, renewable energies and the next generation of information and communication technologies) via contractual agreements based on competitive, transparent and excellence-driven </a:t>
            </a:r>
            <a:r>
              <a:rPr lang="en-US" sz="2400" b="1" u="sng"/>
              <a:t>innovation criteria</a:t>
            </a:r>
            <a:r>
              <a:rPr lang="en-US" sz="2400"/>
              <a:t> for periods of seven to fifteen years</a:t>
            </a:r>
          </a:p>
          <a:p>
            <a:pPr>
              <a:lnSpc>
                <a:spcPct val="80000"/>
              </a:lnSpc>
            </a:pPr>
            <a:r>
              <a:rPr lang="en-GB" sz="2400"/>
              <a:t>308.7m€ 2008-2013 from the Commission (new money) + Business support.</a:t>
            </a:r>
          </a:p>
          <a:p>
            <a:pPr>
              <a:lnSpc>
                <a:spcPct val="80000"/>
              </a:lnSpc>
            </a:pPr>
            <a:r>
              <a:rPr lang="en-GB" sz="2400"/>
              <a:t>Budapest.</a:t>
            </a:r>
            <a:endParaRPr lang="en-US" sz="2400"/>
          </a:p>
        </p:txBody>
      </p:sp>
      <p:sp>
        <p:nvSpPr>
          <p:cNvPr id="109573" name="Text Box 5"/>
          <p:cNvSpPr txBox="1">
            <a:spLocks noChangeArrowheads="1"/>
          </p:cNvSpPr>
          <p:nvPr/>
        </p:nvSpPr>
        <p:spPr bwMode="auto">
          <a:xfrm>
            <a:off x="4984750" y="6040438"/>
            <a:ext cx="3829050" cy="366712"/>
          </a:xfrm>
          <a:prstGeom prst="rect">
            <a:avLst/>
          </a:prstGeom>
          <a:noFill/>
          <a:ln w="9525">
            <a:noFill/>
            <a:miter lim="800000"/>
            <a:headEnd/>
            <a:tailEnd/>
          </a:ln>
          <a:effectLst/>
        </p:spPr>
        <p:txBody>
          <a:bodyPr wrap="none">
            <a:spAutoFit/>
          </a:bodyPr>
          <a:lstStyle/>
          <a:p>
            <a:r>
              <a:rPr lang="en-US"/>
              <a:t>http://ec.europa.eu/eit/index_en.htm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Grp="1" noChangeArrowheads="1"/>
          </p:cNvSpPr>
          <p:nvPr>
            <p:ph type="title"/>
          </p:nvPr>
        </p:nvSpPr>
        <p:spPr/>
        <p:txBody>
          <a:bodyPr/>
          <a:lstStyle/>
          <a:p>
            <a:r>
              <a:rPr lang="en-GB"/>
              <a:t>Principle of subsidiarity</a:t>
            </a:r>
          </a:p>
        </p:txBody>
      </p:sp>
      <p:sp>
        <p:nvSpPr>
          <p:cNvPr id="1027" name="Rectangle 3"/>
          <p:cNvSpPr>
            <a:spLocks noGrp="1" noChangeArrowheads="1"/>
          </p:cNvSpPr>
          <p:nvPr>
            <p:ph type="body" idx="1"/>
          </p:nvPr>
        </p:nvSpPr>
        <p:spPr>
          <a:xfrm>
            <a:off x="838200" y="2362200"/>
            <a:ext cx="7693025" cy="4162425"/>
          </a:xfrm>
        </p:spPr>
        <p:txBody>
          <a:bodyPr/>
          <a:lstStyle/>
          <a:p>
            <a:r>
              <a:rPr lang="en-GB" b="1"/>
              <a:t>Principle of subsidiarity</a:t>
            </a:r>
          </a:p>
          <a:p>
            <a:pPr lvl="1"/>
            <a:r>
              <a:rPr lang="en-GB"/>
              <a:t>“In areas which do not fall within its exclusive competence, the Community should take action, in accordance with the principle of subsidiarity, only if and in so far as the objectives of the proposed action cannot be sufficiently achieved by Member States and can therefore, by reason of the scale or the effects of the proposed action, be better achieved by the Community.” (quoted in Sharp, 1997)</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r>
              <a:rPr lang="en-GB"/>
              <a:t>Conclusions</a:t>
            </a:r>
          </a:p>
        </p:txBody>
      </p:sp>
      <p:sp>
        <p:nvSpPr>
          <p:cNvPr id="47107" name="Rectangle 3"/>
          <p:cNvSpPr>
            <a:spLocks noGrp="1" noChangeArrowheads="1"/>
          </p:cNvSpPr>
          <p:nvPr>
            <p:ph type="body" idx="1"/>
          </p:nvPr>
        </p:nvSpPr>
        <p:spPr/>
        <p:txBody>
          <a:bodyPr/>
          <a:lstStyle/>
          <a:p>
            <a:r>
              <a:rPr lang="en-GB" sz="2400" dirty="0"/>
              <a:t>EU – different ‘division of labour’ cf. other federal R&amp;D systems</a:t>
            </a:r>
          </a:p>
          <a:p>
            <a:r>
              <a:rPr lang="en-GB" sz="2400" dirty="0"/>
              <a:t>Early programmes emerged from ECSC and </a:t>
            </a:r>
            <a:r>
              <a:rPr lang="en-GB" sz="2400" dirty="0" err="1"/>
              <a:t>Euratom</a:t>
            </a:r>
            <a:endParaRPr lang="en-GB" sz="2400" dirty="0"/>
          </a:p>
          <a:p>
            <a:r>
              <a:rPr lang="en-GB" sz="2400" dirty="0"/>
              <a:t>Concern re competitiveness </a:t>
            </a:r>
            <a:r>
              <a:rPr lang="en-GB" sz="2400" dirty="0">
                <a:sym typeface="Wingdings" pitchFamily="2" charset="2"/>
              </a:rPr>
              <a:t></a:t>
            </a:r>
            <a:r>
              <a:rPr lang="en-GB" sz="2400" dirty="0"/>
              <a:t> ESPRIT and other programmes</a:t>
            </a:r>
          </a:p>
          <a:p>
            <a:r>
              <a:rPr lang="en-GB" sz="2400" dirty="0"/>
              <a:t>Structured into Framework Programmes</a:t>
            </a:r>
          </a:p>
          <a:p>
            <a:r>
              <a:rPr lang="en-GB" sz="2400" dirty="0"/>
              <a:t>FPs </a:t>
            </a:r>
            <a:r>
              <a:rPr lang="en-GB" sz="2400" dirty="0">
                <a:sym typeface="Wingdings" pitchFamily="2" charset="2"/>
              </a:rPr>
              <a:t> some achievements, but </a:t>
            </a:r>
            <a:r>
              <a:rPr lang="en-GB" sz="2400" dirty="0"/>
              <a:t>EU still lagging behind US in certain important respects</a:t>
            </a:r>
          </a:p>
          <a:p>
            <a:r>
              <a:rPr lang="en-GB" sz="2400" dirty="0"/>
              <a:t>Are ERA and ERC / EIT the answer?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AutoShape 2"/>
          <p:cNvSpPr>
            <a:spLocks noGrp="1" noChangeArrowheads="1"/>
          </p:cNvSpPr>
          <p:nvPr>
            <p:ph type="title"/>
          </p:nvPr>
        </p:nvSpPr>
        <p:spPr/>
        <p:txBody>
          <a:bodyPr/>
          <a:lstStyle/>
          <a:p>
            <a:r>
              <a:rPr lang="en-GB"/>
              <a:t>Riferimenti bibliografici</a:t>
            </a:r>
            <a:endParaRPr lang="en-US"/>
          </a:p>
        </p:txBody>
      </p:sp>
      <p:sp>
        <p:nvSpPr>
          <p:cNvPr id="122883" name="Rectangle 3"/>
          <p:cNvSpPr>
            <a:spLocks noGrp="1" noChangeArrowheads="1"/>
          </p:cNvSpPr>
          <p:nvPr>
            <p:ph type="body" idx="1"/>
          </p:nvPr>
        </p:nvSpPr>
        <p:spPr/>
        <p:txBody>
          <a:bodyPr/>
          <a:lstStyle/>
          <a:p>
            <a:pPr marL="0" indent="0">
              <a:buFont typeface="Wingdings" pitchFamily="2" charset="2"/>
              <a:buNone/>
            </a:pPr>
            <a:r>
              <a:rPr lang="en-US"/>
              <a:t>J. Peterson and M. Sharp (1998) </a:t>
            </a:r>
            <a:r>
              <a:rPr lang="en-US" i="1"/>
              <a:t>Technology Policy in the European Union</a:t>
            </a:r>
            <a:r>
              <a:rPr lang="en-US"/>
              <a:t>, London: Macmillan. Cap 1, 4, 6, 9 e 10.</a:t>
            </a:r>
          </a:p>
          <a:p>
            <a:pPr marL="0" indent="0">
              <a:buFont typeface="Wingdings" pitchFamily="2" charset="2"/>
              <a:buNone/>
            </a:pPr>
            <a:r>
              <a:rPr lang="it-IT"/>
              <a:t>EC – ERA: http://ec.europa.eu/research/era/index_en.html</a:t>
            </a: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n-GB"/>
              <a:t>EU R&amp;D Basics </a:t>
            </a:r>
            <a:endParaRPr lang="en-US"/>
          </a:p>
        </p:txBody>
      </p:sp>
      <p:sp>
        <p:nvSpPr>
          <p:cNvPr id="110595" name="Rectangle 3"/>
          <p:cNvSpPr>
            <a:spLocks noGrp="1" noChangeArrowheads="1"/>
          </p:cNvSpPr>
          <p:nvPr>
            <p:ph type="body" idx="1"/>
          </p:nvPr>
        </p:nvSpPr>
        <p:spPr/>
        <p:txBody>
          <a:bodyPr/>
          <a:lstStyle/>
          <a:p>
            <a:r>
              <a:rPr lang="en-GB" sz="2400"/>
              <a:t>i.e. Commission should only assume responsibility for a function if it can perform it significantly better than Member States</a:t>
            </a:r>
          </a:p>
          <a:p>
            <a:r>
              <a:rPr lang="en-GB" sz="2400"/>
              <a:t>FPs emerged on </a:t>
            </a:r>
            <a:r>
              <a:rPr lang="en-GB" sz="2400" b="1" u="sng"/>
              <a:t>ad hoc</a:t>
            </a:r>
            <a:r>
              <a:rPr lang="en-GB" sz="2400"/>
              <a:t> basis in response to competitive threats</a:t>
            </a:r>
          </a:p>
          <a:p>
            <a:r>
              <a:rPr lang="en-GB" sz="2400" b="1" u="sng"/>
              <a:t>Little systematic thought</a:t>
            </a:r>
            <a:r>
              <a:rPr lang="en-GB" sz="2400"/>
              <a:t> as to what sorts of activities appropriate for EU funding rather than by Member States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en-US"/>
          </a:p>
        </p:txBody>
      </p:sp>
      <p:pic>
        <p:nvPicPr>
          <p:cNvPr id="111620" name="Picture 4" descr="Image:EU Structure History.png"/>
          <p:cNvPicPr>
            <a:picLocks noChangeAspect="1" noChangeArrowheads="1"/>
          </p:cNvPicPr>
          <p:nvPr/>
        </p:nvPicPr>
        <p:blipFill>
          <a:blip r:embed="rId2" cstate="print"/>
          <a:srcRect/>
          <a:stretch>
            <a:fillRect/>
          </a:stretch>
        </p:blipFill>
        <p:spPr bwMode="auto">
          <a:xfrm>
            <a:off x="0" y="692150"/>
            <a:ext cx="9144000" cy="3860800"/>
          </a:xfrm>
          <a:prstGeom prst="rect">
            <a:avLst/>
          </a:prstGeom>
          <a:noFill/>
        </p:spPr>
      </p:pic>
      <p:sp>
        <p:nvSpPr>
          <p:cNvPr id="111621" name="Text Box 5"/>
          <p:cNvSpPr txBox="1">
            <a:spLocks noChangeArrowheads="1"/>
          </p:cNvSpPr>
          <p:nvPr/>
        </p:nvSpPr>
        <p:spPr bwMode="auto">
          <a:xfrm>
            <a:off x="179388" y="5443538"/>
            <a:ext cx="9017212" cy="830997"/>
          </a:xfrm>
          <a:prstGeom prst="rect">
            <a:avLst/>
          </a:prstGeom>
          <a:noFill/>
          <a:ln w="9525">
            <a:noFill/>
            <a:miter lim="800000"/>
            <a:headEnd/>
            <a:tailEnd/>
          </a:ln>
          <a:effectLst/>
        </p:spPr>
        <p:txBody>
          <a:bodyPr wrap="none">
            <a:spAutoFit/>
          </a:bodyPr>
          <a:lstStyle/>
          <a:p>
            <a:r>
              <a:rPr lang="en-GB" sz="2400" dirty="0"/>
              <a:t>European Constitution did not go through was substituted by the </a:t>
            </a:r>
          </a:p>
          <a:p>
            <a:r>
              <a:rPr lang="en-GB" sz="2400" dirty="0"/>
              <a:t>Lisbon treaty (2007) </a:t>
            </a:r>
            <a:r>
              <a:rPr lang="en-GB" sz="2400" dirty="0" smtClean="0"/>
              <a:t>at work since 1.01.2009.</a:t>
            </a:r>
            <a:endParaRPr lang="en-US" sz="2400" dirty="0"/>
          </a:p>
        </p:txBody>
      </p:sp>
      <p:sp>
        <p:nvSpPr>
          <p:cNvPr id="111622" name="Text Box 6"/>
          <p:cNvSpPr txBox="1">
            <a:spLocks noChangeArrowheads="1"/>
          </p:cNvSpPr>
          <p:nvPr/>
        </p:nvSpPr>
        <p:spPr bwMode="auto">
          <a:xfrm>
            <a:off x="447675" y="6381750"/>
            <a:ext cx="4921250" cy="366713"/>
          </a:xfrm>
          <a:prstGeom prst="rect">
            <a:avLst/>
          </a:prstGeom>
          <a:noFill/>
          <a:ln w="9525">
            <a:noFill/>
            <a:miter lim="800000"/>
            <a:headEnd/>
            <a:tailEnd/>
          </a:ln>
          <a:effectLst/>
        </p:spPr>
        <p:txBody>
          <a:bodyPr wrap="none">
            <a:spAutoFit/>
          </a:bodyPr>
          <a:lstStyle/>
          <a:p>
            <a:r>
              <a:rPr lang="en-US"/>
              <a:t>http://news.bbc.co.uk/2/hi/europe/3583801.stm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762000" y="773113"/>
            <a:ext cx="7924800" cy="1143000"/>
          </a:xfrm>
        </p:spPr>
        <p:txBody>
          <a:bodyPr/>
          <a:lstStyle/>
          <a:p>
            <a:r>
              <a:rPr lang="en-GB"/>
              <a:t>History</a:t>
            </a:r>
          </a:p>
        </p:txBody>
      </p:sp>
      <p:sp>
        <p:nvSpPr>
          <p:cNvPr id="10243" name="Rectangle 3"/>
          <p:cNvSpPr>
            <a:spLocks noGrp="1" noChangeArrowheads="1"/>
          </p:cNvSpPr>
          <p:nvPr>
            <p:ph type="body" idx="1"/>
          </p:nvPr>
        </p:nvSpPr>
        <p:spPr>
          <a:xfrm>
            <a:off x="838200" y="2276475"/>
            <a:ext cx="7693025" cy="4392613"/>
          </a:xfrm>
        </p:spPr>
        <p:txBody>
          <a:bodyPr/>
          <a:lstStyle/>
          <a:p>
            <a:pPr>
              <a:lnSpc>
                <a:spcPct val="90000"/>
              </a:lnSpc>
            </a:pPr>
            <a:r>
              <a:rPr lang="en-GB" sz="2400" b="1" i="1" dirty="0"/>
              <a:t>1951 Treaty of Paris - </a:t>
            </a:r>
            <a:r>
              <a:rPr lang="en-GB" sz="2400" i="1" dirty="0"/>
              <a:t>European Coal and Steel Community</a:t>
            </a:r>
            <a:r>
              <a:rPr lang="en-GB" sz="2400" b="1" i="1" dirty="0"/>
              <a:t> (ECSC) - </a:t>
            </a:r>
          </a:p>
          <a:p>
            <a:pPr lvl="1">
              <a:lnSpc>
                <a:spcPct val="90000"/>
              </a:lnSpc>
            </a:pPr>
            <a:r>
              <a:rPr lang="en-GB" sz="2000" dirty="0"/>
              <a:t>R&amp;D programme funded by </a:t>
            </a:r>
            <a:r>
              <a:rPr lang="en-GB" sz="2000" dirty="0" smtClean="0"/>
              <a:t>Levy</a:t>
            </a:r>
            <a:endParaRPr lang="en-GB" sz="2000" dirty="0"/>
          </a:p>
          <a:p>
            <a:pPr>
              <a:lnSpc>
                <a:spcPct val="90000"/>
              </a:lnSpc>
            </a:pPr>
            <a:r>
              <a:rPr lang="en-GB" sz="2400" b="1" i="1" dirty="0"/>
              <a:t>1957 </a:t>
            </a:r>
            <a:r>
              <a:rPr lang="en-GB" sz="2400" i="1" dirty="0"/>
              <a:t>European Atomic Energy Community (</a:t>
            </a:r>
            <a:r>
              <a:rPr lang="en-GB" sz="2400" b="1" i="1" dirty="0"/>
              <a:t>EURATOM</a:t>
            </a:r>
            <a:r>
              <a:rPr lang="en-GB" sz="2400" i="1" dirty="0"/>
              <a:t>) </a:t>
            </a:r>
          </a:p>
          <a:p>
            <a:pPr lvl="1">
              <a:lnSpc>
                <a:spcPct val="90000"/>
              </a:lnSpc>
            </a:pPr>
            <a:r>
              <a:rPr lang="en-GB" sz="2000" dirty="0"/>
              <a:t>Joint Research Centre</a:t>
            </a:r>
          </a:p>
          <a:p>
            <a:pPr lvl="1">
              <a:lnSpc>
                <a:spcPct val="90000"/>
              </a:lnSpc>
            </a:pPr>
            <a:r>
              <a:rPr lang="en-GB" sz="2000" dirty="0"/>
              <a:t>Developed plans to create a European reactor – but failed as Fr and G could not agree</a:t>
            </a:r>
          </a:p>
          <a:p>
            <a:pPr>
              <a:lnSpc>
                <a:spcPct val="90000"/>
              </a:lnSpc>
            </a:pPr>
            <a:r>
              <a:rPr lang="en-GB" sz="2400" b="1" i="1" dirty="0"/>
              <a:t>1957 Treaty of Rome – </a:t>
            </a:r>
            <a:r>
              <a:rPr lang="en-GB" sz="2400" i="1" dirty="0"/>
              <a:t>European Economic Community</a:t>
            </a:r>
            <a:r>
              <a:rPr lang="en-GB" sz="2400" b="1" i="1" dirty="0"/>
              <a:t> (EEC) 50</a:t>
            </a:r>
            <a:r>
              <a:rPr lang="en-GB" sz="2400" b="1" i="1" baseline="30000" dirty="0"/>
              <a:t>th</a:t>
            </a:r>
            <a:r>
              <a:rPr lang="en-GB" sz="2400" b="1" i="1" dirty="0"/>
              <a:t> anniversary in March 2007</a:t>
            </a:r>
          </a:p>
          <a:p>
            <a:pPr lvl="1">
              <a:lnSpc>
                <a:spcPct val="90000"/>
              </a:lnSpc>
            </a:pPr>
            <a:r>
              <a:rPr lang="en-GB" sz="2000" dirty="0"/>
              <a:t>No mention of science, technology, R&amp;D or industrial policy</a:t>
            </a:r>
          </a:p>
          <a:p>
            <a:pPr lvl="1">
              <a:lnSpc>
                <a:spcPct val="90000"/>
              </a:lnSpc>
            </a:pPr>
            <a:r>
              <a:rPr lang="en-GB" sz="2000" b="1" dirty="0">
                <a:solidFill>
                  <a:srgbClr val="FF0000"/>
                </a:solidFill>
              </a:rPr>
              <a:t>Q: first 6 countries?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default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default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default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default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default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default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4742</TotalTime>
  <Words>2729</Words>
  <Application>Microsoft Office PowerPoint</Application>
  <PresentationFormat>Presentazione su schermo (4:3)</PresentationFormat>
  <Paragraphs>302</Paragraphs>
  <Slides>61</Slides>
  <Notes>4</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3</vt:i4>
      </vt:variant>
      <vt:variant>
        <vt:lpstr>Titoli diapositive</vt:lpstr>
      </vt:variant>
      <vt:variant>
        <vt:i4>61</vt:i4>
      </vt:variant>
    </vt:vector>
  </HeadingPairs>
  <TitlesOfParts>
    <vt:vector size="69" baseType="lpstr">
      <vt:lpstr>Times New Roman</vt:lpstr>
      <vt:lpstr>Arial</vt:lpstr>
      <vt:lpstr>Wingdings</vt:lpstr>
      <vt:lpstr>Tahoma</vt:lpstr>
      <vt:lpstr>default</vt:lpstr>
      <vt:lpstr>Microsoft Word Document</vt:lpstr>
      <vt:lpstr>Documento di Microsoft Word</vt:lpstr>
      <vt:lpstr>Documento di Microsoft Office Word 97 - 2003</vt:lpstr>
      <vt:lpstr>The EU Framework Programmes - Development and Achievements </vt:lpstr>
      <vt:lpstr>Structure of lecture</vt:lpstr>
      <vt:lpstr>Federal systems</vt:lpstr>
      <vt:lpstr>EU system</vt:lpstr>
      <vt:lpstr>History of EU R&amp;D Programmes</vt:lpstr>
      <vt:lpstr>Principle of subsidiarity</vt:lpstr>
      <vt:lpstr>EU R&amp;D Basics </vt:lpstr>
      <vt:lpstr>Diapositiva 8</vt:lpstr>
      <vt:lpstr>History</vt:lpstr>
      <vt:lpstr>History (continued)</vt:lpstr>
      <vt:lpstr>History (continued) </vt:lpstr>
      <vt:lpstr>History (continued)</vt:lpstr>
      <vt:lpstr>History (continued) </vt:lpstr>
      <vt:lpstr>ESPRIT</vt:lpstr>
      <vt:lpstr>ESPRIT </vt:lpstr>
      <vt:lpstr>EU Framework Programmes 1-6</vt:lpstr>
      <vt:lpstr>Other EC R&amp;D programmes</vt:lpstr>
      <vt:lpstr>The ‘Framework Programmes’</vt:lpstr>
      <vt:lpstr>The ‘Framework Programmes’</vt:lpstr>
      <vt:lpstr>1993 Maastricht Treaty</vt:lpstr>
      <vt:lpstr>1993 Maastricht Treaty</vt:lpstr>
      <vt:lpstr>Research after Maastricht</vt:lpstr>
      <vt:lpstr>The ‘Framework Programmes’</vt:lpstr>
      <vt:lpstr>Framework Programme Aims</vt:lpstr>
      <vt:lpstr>Framework Programme Aims</vt:lpstr>
      <vt:lpstr>FP6</vt:lpstr>
      <vt:lpstr>FP6 (continued)</vt:lpstr>
      <vt:lpstr>Framework Programme Funding</vt:lpstr>
      <vt:lpstr>Diapositiva 29</vt:lpstr>
      <vt:lpstr>FP funding</vt:lpstr>
      <vt:lpstr>FP funding</vt:lpstr>
      <vt:lpstr>Diapositiva 32</vt:lpstr>
      <vt:lpstr>Framework Programmes assessment</vt:lpstr>
      <vt:lpstr>An intro to assessment</vt:lpstr>
      <vt:lpstr>Diapositiva 35</vt:lpstr>
      <vt:lpstr>Diapositiva 36</vt:lpstr>
      <vt:lpstr>What you want to know in Programme Evaluation</vt:lpstr>
      <vt:lpstr>Diapositiva 38</vt:lpstr>
      <vt:lpstr>Diapositiva 39</vt:lpstr>
      <vt:lpstr>Diapositiva 40</vt:lpstr>
      <vt:lpstr>Diapositiva 41</vt:lpstr>
      <vt:lpstr>Diapositiva 42</vt:lpstr>
      <vt:lpstr>Diapositiva 43</vt:lpstr>
      <vt:lpstr>The European Research Area</vt:lpstr>
      <vt:lpstr>The European Research Area</vt:lpstr>
      <vt:lpstr>The Lisbon Objectives</vt:lpstr>
      <vt:lpstr>The Lisbon Objectives</vt:lpstr>
      <vt:lpstr>The Lisbon Objectives</vt:lpstr>
      <vt:lpstr>2002 Barcelona 3% target in 2010</vt:lpstr>
      <vt:lpstr>2004-2005 Review of the Lisbon Strategy (Janez Potocnik comm)</vt:lpstr>
      <vt:lpstr>2007 green paper (to prepare for 3rd cycle)</vt:lpstr>
      <vt:lpstr>April 2008 the "Ljubljana Process" </vt:lpstr>
      <vt:lpstr>5 new initiatives: see Green Paper</vt:lpstr>
      <vt:lpstr>Framework Programme 7</vt:lpstr>
      <vt:lpstr>FP7</vt:lpstr>
      <vt:lpstr>FP7 </vt:lpstr>
      <vt:lpstr>FP 7</vt:lpstr>
      <vt:lpstr>European Research Council</vt:lpstr>
      <vt:lpstr>European Institute of Innovation and Technology (EIT)</vt:lpstr>
      <vt:lpstr>Conclusions</vt:lpstr>
      <vt:lpstr>Riferimenti bibliografici</vt:lpstr>
    </vt:vector>
  </TitlesOfParts>
  <Company>SPRU University of Sussex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Economy  of Science Policy</dc:title>
  <dc:creator>Aldo</dc:creator>
  <cp:lastModifiedBy>Guerzoni</cp:lastModifiedBy>
  <cp:revision>93</cp:revision>
  <dcterms:created xsi:type="dcterms:W3CDTF">2006-01-23T20:27:31Z</dcterms:created>
  <dcterms:modified xsi:type="dcterms:W3CDTF">2013-10-10T16:00:48Z</dcterms:modified>
</cp:coreProperties>
</file>